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embeddedFontLst>
    <p:embeddedFont>
      <p:font typeface="Arial Black" panose="020B0A04020102020204" pitchFamily="34" charset="0"/>
      <p:regular r:id="rId21"/>
      <p:bold r:id="rId22"/>
    </p:embeddedFont>
    <p:embeddedFont>
      <p:font typeface="Calibri" panose="020F050202020403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g7jLfsdfeQnWwGFyXKvpxwjx+DF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62005" autoAdjust="0"/>
  </p:normalViewPr>
  <p:slideViewPr>
    <p:cSldViewPr snapToGrid="0">
      <p:cViewPr varScale="1">
        <p:scale>
          <a:sx n="68" d="100"/>
          <a:sy n="68" d="100"/>
        </p:scale>
        <p:origin x="216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46"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4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The figure is taken from a recent McKinsey report and neatly demonstrates but modular build can vary not only in scale moving from single panels through to volumetric components, but also in terms of complexity as to what elements of the build are incorporated moving from simple panels through to inclusion of windows unknown to include other fixtures. 
In your group, consider what the drivers and motivation might be for the adoption and investment in the UK modular construction sub sector, specifically consider its </a:t>
            </a:r>
            <a:r>
              <a:rPr lang="en-GB" dirty="0" err="1"/>
              <a:t>inportnace</a:t>
            </a:r>
            <a:r>
              <a:rPr lang="en-GB" dirty="0"/>
              <a:t> in the context of the circular economy. </a:t>
            </a:r>
          </a:p>
          <a:p>
            <a:pPr marL="0" lvl="0" indent="0" algn="l" rtl="0">
              <a:spcBef>
                <a:spcPts val="360"/>
              </a:spcBef>
              <a:spcAft>
                <a:spcPts val="0"/>
              </a:spcAft>
              <a:buNone/>
            </a:pPr>
            <a:endParaRPr lang="en-GB" dirty="0"/>
          </a:p>
          <a:p>
            <a:pPr marL="0" lvl="0" indent="0" algn="l" rtl="0">
              <a:spcBef>
                <a:spcPts val="360"/>
              </a:spcBef>
              <a:spcAft>
                <a:spcPts val="0"/>
              </a:spcAft>
              <a:buNone/>
            </a:pPr>
            <a:r>
              <a:rPr lang="en-GB" dirty="0"/>
              <a:t>The group should reflect on the possible reasons for wanting to encourage modular builds in the UK especially.</a:t>
            </a:r>
            <a:endParaRPr dirty="0"/>
          </a:p>
          <a:p>
            <a:pPr marL="0" lvl="0" indent="0" algn="l" rtl="0">
              <a:spcBef>
                <a:spcPts val="360"/>
              </a:spcBef>
              <a:spcAft>
                <a:spcPts val="0"/>
              </a:spcAft>
              <a:buNone/>
            </a:pPr>
            <a:endParaRPr dirty="0"/>
          </a:p>
          <a:p>
            <a:pPr marL="0" lvl="0" indent="0" algn="l" rtl="0">
              <a:spcBef>
                <a:spcPts val="360"/>
              </a:spcBef>
              <a:spcAft>
                <a:spcPts val="0"/>
              </a:spcAft>
              <a:buNone/>
            </a:pPr>
            <a:r>
              <a:rPr lang="en-GB" dirty="0"/>
              <a:t>The next slides gives some answers to this questions</a:t>
            </a:r>
            <a:endParaRPr dirty="0"/>
          </a:p>
        </p:txBody>
      </p:sp>
      <p:sp>
        <p:nvSpPr>
          <p:cNvPr id="194" name="Google Shape;19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a:t>The need to eradicate waste in the construction sector and promote circular economy is one of the drivers for investing in modular building. Unlike the traditional builds, Modular building maximizes resources and promotes reusing and recycling of materials, thereby closing the loop and meeting the requirement of circular economy. </a:t>
            </a:r>
            <a:endParaRPr/>
          </a:p>
          <a:p>
            <a:pPr marL="0" lvl="0" indent="0" algn="l" rtl="0">
              <a:spcBef>
                <a:spcPts val="360"/>
              </a:spcBef>
              <a:spcAft>
                <a:spcPts val="0"/>
              </a:spcAft>
              <a:buNone/>
            </a:pPr>
            <a:endParaRPr/>
          </a:p>
          <a:p>
            <a:pPr marL="0" lvl="0" indent="0" algn="l" rtl="0">
              <a:spcBef>
                <a:spcPts val="360"/>
              </a:spcBef>
              <a:spcAft>
                <a:spcPts val="0"/>
              </a:spcAft>
              <a:buNone/>
            </a:pPr>
            <a:r>
              <a:rPr lang="en-GB"/>
              <a:t>Depletion of finite resources is another reasons, hence the need for sustainable options. Application of modular designs will reduce pressure on natural resources as secondary materials could be used in achieving same results.</a:t>
            </a:r>
            <a:endParaRPr/>
          </a:p>
          <a:p>
            <a:pPr marL="0" lvl="0" indent="0" algn="l" rtl="0">
              <a:spcBef>
                <a:spcPts val="360"/>
              </a:spcBef>
              <a:spcAft>
                <a:spcPts val="0"/>
              </a:spcAft>
              <a:buNone/>
            </a:pPr>
            <a:r>
              <a:rPr lang="en-GB"/>
              <a:t>The shortage of living homes in the Uk, and less skilled workers to achieve the 300,000 yearly homes building  target is huge motivation for this innovation in the Uk. With Brexit, the shortage of skilled workers is unavoidable.</a:t>
            </a:r>
            <a:endParaRPr/>
          </a:p>
          <a:p>
            <a:pPr marL="0" lvl="0" indent="0" algn="l" rtl="0">
              <a:spcBef>
                <a:spcPts val="360"/>
              </a:spcBef>
              <a:spcAft>
                <a:spcPts val="0"/>
              </a:spcAft>
              <a:buNone/>
            </a:pPr>
            <a:r>
              <a:rPr lang="en-GB"/>
              <a:t> </a:t>
            </a:r>
            <a:endParaRPr/>
          </a:p>
        </p:txBody>
      </p:sp>
      <p:sp>
        <p:nvSpPr>
          <p:cNvPr id="201" name="Google Shape;20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Unlije the traditional build (3 moths - 2 years), it takes 2 weeks to 2 months to complete and handover a modular house (depending on the complexity). They are not affected by bad weather conditions or skilled labour. This saves time and  costs both for the builder and for the buyer</a:t>
            </a:r>
            <a:endParaRPr/>
          </a:p>
        </p:txBody>
      </p:sp>
      <p:sp>
        <p:nvSpPr>
          <p:cNvPr id="228" name="Google Shape;22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GB"/>
              <a:t>Low carbon footprint is also as result of  reduced vehicular movement to and from site, reduced fuel consumption and emissions from the construction activities.</a:t>
            </a:r>
            <a:endParaRPr/>
          </a:p>
        </p:txBody>
      </p:sp>
      <p:sp>
        <p:nvSpPr>
          <p:cNvPr id="235" name="Google Shape;23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Since the structures are manufactured in modules or pieces, there are strict quality checks to ensure they fit the purpose.</a:t>
            </a:r>
            <a:endParaRPr dirty="0"/>
          </a:p>
          <a:p>
            <a:pPr marL="0" lvl="0" indent="0" algn="l" rtl="0">
              <a:spcBef>
                <a:spcPts val="360"/>
              </a:spcBef>
              <a:spcAft>
                <a:spcPts val="0"/>
              </a:spcAft>
              <a:buNone/>
            </a:pPr>
            <a:r>
              <a:rPr lang="en-GB" dirty="0"/>
              <a:t>Due to the quality designs and checks, it is believed that some modular structures </a:t>
            </a:r>
            <a:r>
              <a:rPr lang="en-GB" dirty="0" err="1"/>
              <a:t>builts</a:t>
            </a:r>
            <a:r>
              <a:rPr lang="en-GB" dirty="0"/>
              <a:t> today will remain efficient in 60 to 100 years time. At the end of life, the structures will easily form part of a brand new building. As a result will save cost and eliminate waste.</a:t>
            </a:r>
            <a:endParaRPr dirty="0"/>
          </a:p>
          <a:p>
            <a:pPr marL="0" lvl="0" indent="0" algn="l" rtl="0">
              <a:spcBef>
                <a:spcPts val="360"/>
              </a:spcBef>
              <a:spcAft>
                <a:spcPts val="0"/>
              </a:spcAft>
              <a:buClr>
                <a:schemeClr val="dk1"/>
              </a:buClr>
              <a:buSzPts val="1100"/>
              <a:buFont typeface="Arial"/>
              <a:buNone/>
            </a:pPr>
            <a:r>
              <a:rPr lang="en-GB" dirty="0"/>
              <a:t>Although the cost of land space needs to be considered. While modular houses are more affordable, the cost of land space could be a surprise.</a:t>
            </a:r>
            <a:endParaRPr dirty="0"/>
          </a:p>
          <a:p>
            <a:pPr marL="0" lvl="0" indent="0" algn="l" rtl="0">
              <a:spcBef>
                <a:spcPts val="360"/>
              </a:spcBef>
              <a:spcAft>
                <a:spcPts val="0"/>
              </a:spcAft>
              <a:buNone/>
            </a:pPr>
            <a:endParaRPr dirty="0"/>
          </a:p>
          <a:p>
            <a:pPr marL="0" lvl="0" indent="0" algn="l" rtl="0">
              <a:spcBef>
                <a:spcPts val="360"/>
              </a:spcBef>
              <a:spcAft>
                <a:spcPts val="0"/>
              </a:spcAft>
              <a:buNone/>
            </a:pPr>
            <a:endParaRPr dirty="0"/>
          </a:p>
        </p:txBody>
      </p:sp>
      <p:sp>
        <p:nvSpPr>
          <p:cNvPr id="241" name="Google Shape;24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However, there are also potential barriers to modular buildings 
People may have a perception but prefabrication also means poor quality, possibly linked to prefabrication approaches to housing adopted in the 1950’s.</a:t>
            </a:r>
          </a:p>
          <a:p>
            <a:pPr marL="0" lvl="0" indent="0" algn="l" rtl="0">
              <a:spcBef>
                <a:spcPts val="360"/>
              </a:spcBef>
              <a:spcAft>
                <a:spcPts val="0"/>
              </a:spcAft>
              <a:buNone/>
            </a:pPr>
            <a:r>
              <a:rPr lang="en-GB" dirty="0"/>
              <a:t>There may be a lack of standardisation on design and the range of modular products on offer to clients. 
It is certainly the case that there restricted opportunities to make design changes once a building has been selected and manufactured off site - so called design freeze at start of build .
Also the relationships that exist between clients, designers, contractors, planners, building standards etc.  All of these raise significant challenges and inhibit the modular build approach. 
Finally, there is probably inertia in the construction sector to embrace such new approaches to build. </a:t>
            </a:r>
          </a:p>
          <a:p>
            <a:pPr marL="0" lvl="0" indent="0" algn="l" rtl="0">
              <a:spcBef>
                <a:spcPts val="360"/>
              </a:spcBef>
              <a:spcAft>
                <a:spcPts val="0"/>
              </a:spcAft>
              <a:buNone/>
            </a:pPr>
            <a:endParaRPr dirty="0"/>
          </a:p>
        </p:txBody>
      </p:sp>
      <p:sp>
        <p:nvSpPr>
          <p:cNvPr id="247" name="Google Shape;24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The group should at this point be able to explain how modular builds fits into the requirement of circular economy, and how the builders can apply the concepts.</a:t>
            </a:r>
            <a:endParaRPr dirty="0"/>
          </a:p>
          <a:p>
            <a:pPr marL="0" lvl="0" indent="0" algn="l" rtl="0">
              <a:spcBef>
                <a:spcPts val="360"/>
              </a:spcBef>
              <a:spcAft>
                <a:spcPts val="0"/>
              </a:spcAft>
              <a:buNone/>
            </a:pPr>
            <a:r>
              <a:rPr lang="en-GB" dirty="0"/>
              <a:t>This will show their level of understanding of the concept so far, having in mind the process of modular building. For example, they should consider the material sourcing process (opportunity to incorporate secondary materials) , to construction process (Eliminating waste from design and construction) to end of life usage.</a:t>
            </a:r>
            <a:endParaRPr dirty="0"/>
          </a:p>
          <a:p>
            <a:pPr marL="0" lvl="0" indent="0" algn="l" rtl="0">
              <a:spcBef>
                <a:spcPts val="360"/>
              </a:spcBef>
              <a:spcAft>
                <a:spcPts val="0"/>
              </a:spcAft>
              <a:buNone/>
            </a:pPr>
            <a:endParaRPr dirty="0"/>
          </a:p>
          <a:p>
            <a:pPr marL="0" lvl="0" indent="0" algn="l" rtl="0">
              <a:spcBef>
                <a:spcPts val="360"/>
              </a:spcBef>
              <a:spcAft>
                <a:spcPts val="0"/>
              </a:spcAft>
              <a:buNone/>
            </a:pPr>
            <a:r>
              <a:rPr lang="en-GB" dirty="0"/>
              <a:t>The next  slide will address this.</a:t>
            </a:r>
            <a:endParaRPr dirty="0"/>
          </a:p>
        </p:txBody>
      </p:sp>
      <p:sp>
        <p:nvSpPr>
          <p:cNvPr id="253" name="Google Shape;25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a:t>To achieve these CE models, the builders should do the following:</a:t>
            </a:r>
            <a:endParaRPr/>
          </a:p>
          <a:p>
            <a:pPr marL="457200" lvl="0" indent="-317500" algn="l" rtl="0">
              <a:lnSpc>
                <a:spcPct val="115000"/>
              </a:lnSpc>
              <a:spcBef>
                <a:spcPts val="0"/>
              </a:spcBef>
              <a:spcAft>
                <a:spcPts val="0"/>
              </a:spcAft>
              <a:buClr>
                <a:srgbClr val="000000"/>
              </a:buClr>
              <a:buSzPts val="1400"/>
              <a:buChar char="●"/>
            </a:pPr>
            <a:r>
              <a:rPr lang="en-GB">
                <a:solidFill>
                  <a:srgbClr val="000000"/>
                </a:solidFill>
              </a:rPr>
              <a:t>Develop project specifications which encourages the use of secondary/recycled materials in place of the new ones. Acceptance of secondary materials such as crushed rocks, slabs, and concrete in project specification will increase the demand for secondary materials within the supply chain.</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GB">
                <a:solidFill>
                  <a:srgbClr val="000000"/>
                </a:solidFill>
              </a:rPr>
              <a:t>Engage skilled contractors in modular building and waste minimization technique. Request these during tender phase.</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GB">
                <a:solidFill>
                  <a:srgbClr val="000000"/>
                </a:solidFill>
              </a:rPr>
              <a:t>Design the major part of the structure with supply, install, maintain and remove approach in  mind. Where materials are not resusable, it should be recyclable  This way</a:t>
            </a:r>
            <a:r>
              <a:rPr lang="en-GB" sz="1500">
                <a:solidFill>
                  <a:srgbClr val="000000"/>
                </a:solidFill>
              </a:rPr>
              <a:t>, </a:t>
            </a:r>
            <a:r>
              <a:rPr lang="en-GB">
                <a:solidFill>
                  <a:srgbClr val="000000"/>
                </a:solidFill>
              </a:rPr>
              <a:t>materials life cycle will be extended.</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GB">
                <a:solidFill>
                  <a:srgbClr val="000000"/>
                </a:solidFill>
              </a:rPr>
              <a:t>Integrate  light movable steel frame on the buildings external structures to increase the adaptability of the internal spaces.</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GB">
                <a:solidFill>
                  <a:srgbClr val="000000"/>
                </a:solidFill>
              </a:rPr>
              <a:t>The use of barcoded components would enable buildings to become material banks at the end of their life cycle. This can be achieved using incorporated barcoded BIM models.</a:t>
            </a:r>
            <a:endParaRPr>
              <a:solidFill>
                <a:srgbClr val="000000"/>
              </a:solidFill>
            </a:endParaRPr>
          </a:p>
          <a:p>
            <a:pPr marL="0" lvl="0" indent="0" algn="l" rtl="0">
              <a:spcBef>
                <a:spcPts val="360"/>
              </a:spcBef>
              <a:spcAft>
                <a:spcPts val="0"/>
              </a:spcAft>
              <a:buNone/>
            </a:pPr>
            <a:endParaRPr/>
          </a:p>
        </p:txBody>
      </p:sp>
      <p:sp>
        <p:nvSpPr>
          <p:cNvPr id="268" name="Google Shape;26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It is widely acknowledged that there is a huge demand for housing in the UK 
But with pressure on finite resources and materials coupled with the need to build efficiently both in terms of materials and labour , we need to consider new methods of build. 
Prefabrication and delivery/assembly on site is aligned to the principle of the circular economy which looks for reduction of waste better use of metallic materials. 
This offers significant potential to construction efficiency and cost savings as well </a:t>
            </a:r>
            <a:endParaRPr dirty="0"/>
          </a:p>
        </p:txBody>
      </p:sp>
      <p:sp>
        <p:nvSpPr>
          <p:cNvPr id="292" name="Google Shape;29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GB" dirty="0"/>
              <a:t>This workshop is brings together 3 new areas of innovation for the construction sector that are relevant to the implementation of a circular economy. These concepts are highly innovative and are likely to bring about significant change to the construction sector not just in relation to waste management and resource efficiency but also in the broader efficiency and delivery of construction projects. </a:t>
            </a:r>
            <a:br>
              <a:rPr lang="en-GB" dirty="0"/>
            </a:br>
            <a:endParaRPr lang="en-GB" dirty="0"/>
          </a:p>
          <a:p>
            <a:pPr marL="0" lvl="0" indent="0" algn="l" rtl="0">
              <a:spcBef>
                <a:spcPts val="0"/>
              </a:spcBef>
              <a:spcAft>
                <a:spcPts val="0"/>
              </a:spcAft>
              <a:buClr>
                <a:schemeClr val="dk1"/>
              </a:buClr>
              <a:buSzPts val="1200"/>
              <a:buFont typeface="Arial"/>
              <a:buNone/>
            </a:pPr>
            <a:r>
              <a:rPr lang="en-GB" dirty="0"/>
              <a:t>They are </a:t>
            </a:r>
            <a:br>
              <a:rPr lang="en-GB" dirty="0"/>
            </a:br>
            <a:r>
              <a:rPr lang="en-GB" dirty="0"/>
              <a:t>	modular design and build </a:t>
            </a:r>
            <a:br>
              <a:rPr lang="en-GB" dirty="0"/>
            </a:br>
            <a:r>
              <a:rPr lang="en-GB" dirty="0"/>
              <a:t>	building information management or BIM and </a:t>
            </a:r>
            <a:endParaRPr dirty="0"/>
          </a:p>
          <a:p>
            <a:pPr marL="0" lvl="0" indent="0" algn="l" rtl="0">
              <a:spcBef>
                <a:spcPts val="360"/>
              </a:spcBef>
              <a:spcAft>
                <a:spcPts val="0"/>
              </a:spcAft>
              <a:buClr>
                <a:schemeClr val="dk1"/>
              </a:buClr>
              <a:buSzPts val="1200"/>
              <a:buFont typeface="Arial"/>
              <a:buNone/>
            </a:pPr>
            <a:r>
              <a:rPr lang="en-GB" dirty="0"/>
              <a:t>	Scope for greater refurbishment and viewing buildings as layers with different time frames.</a:t>
            </a:r>
          </a:p>
          <a:p>
            <a:pPr marL="0" lvl="0" indent="0" algn="l" rtl="0">
              <a:spcBef>
                <a:spcPts val="360"/>
              </a:spcBef>
              <a:spcAft>
                <a:spcPts val="0"/>
              </a:spcAft>
              <a:buClr>
                <a:schemeClr val="dk1"/>
              </a:buClr>
              <a:buSzPts val="1200"/>
              <a:buFont typeface="Arial"/>
              <a:buNone/>
            </a:pPr>
            <a:br>
              <a:rPr lang="en-GB" dirty="0"/>
            </a:br>
            <a:r>
              <a:rPr lang="en-GB" dirty="0"/>
              <a:t>This workshop focusses on Modular Design and Build and the scope for prefabrication off site.</a:t>
            </a:r>
            <a:endParaRPr dirty="0"/>
          </a:p>
        </p:txBody>
      </p:sp>
      <p:sp>
        <p:nvSpPr>
          <p:cNvPr id="95" name="Google Shape;9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There's a reasonable case to make that the construction sector has not been the most innovative of industries over the past 20 years. Contrast that with the manufacturing sector, such as car manufacture or aircraft build. </a:t>
            </a:r>
            <a:endParaRPr dirty="0"/>
          </a:p>
          <a:p>
            <a:pPr marL="0" lvl="0" indent="0" algn="l" rtl="0">
              <a:spcBef>
                <a:spcPts val="360"/>
              </a:spcBef>
              <a:spcAft>
                <a:spcPts val="0"/>
              </a:spcAft>
              <a:buNone/>
            </a:pPr>
            <a:endParaRPr dirty="0"/>
          </a:p>
          <a:p>
            <a:pPr marL="0" lvl="0" indent="0" algn="l" rtl="0">
              <a:spcBef>
                <a:spcPts val="360"/>
              </a:spcBef>
              <a:spcAft>
                <a:spcPts val="0"/>
              </a:spcAft>
              <a:buNone/>
            </a:pPr>
            <a:r>
              <a:rPr lang="en-GB" dirty="0"/>
              <a:t>So it’s worth considering why this should be so before starting the workshop.  Let's give some thought to why the sector has been slow to innovate, embrace technology and apply new ways of working. </a:t>
            </a:r>
            <a:endParaRPr dirty="0"/>
          </a:p>
          <a:p>
            <a:pPr marL="0" lvl="0" indent="0" algn="l" rtl="0">
              <a:spcBef>
                <a:spcPts val="360"/>
              </a:spcBef>
              <a:spcAft>
                <a:spcPts val="0"/>
              </a:spcAft>
              <a:buNone/>
            </a:pPr>
            <a:endParaRPr dirty="0"/>
          </a:p>
          <a:p>
            <a:pPr marL="0" lvl="0" indent="0" algn="l" rtl="0">
              <a:spcBef>
                <a:spcPts val="360"/>
              </a:spcBef>
              <a:spcAft>
                <a:spcPts val="0"/>
              </a:spcAft>
              <a:buNone/>
            </a:pPr>
            <a:r>
              <a:rPr lang="en-GB" dirty="0"/>
              <a:t>At this point give the students the opportunity to think this through.  There will be a number of reasons for this.</a:t>
            </a:r>
            <a:endParaRPr dirty="0"/>
          </a:p>
          <a:p>
            <a:pPr marL="0" lvl="0" indent="0" algn="l" rtl="0">
              <a:spcBef>
                <a:spcPts val="360"/>
              </a:spcBef>
              <a:spcAft>
                <a:spcPts val="0"/>
              </a:spcAft>
              <a:buNone/>
            </a:pPr>
            <a:endParaRPr dirty="0"/>
          </a:p>
          <a:p>
            <a:pPr marL="0" lvl="0" indent="0" algn="l" rtl="0">
              <a:spcBef>
                <a:spcPts val="360"/>
              </a:spcBef>
              <a:spcAft>
                <a:spcPts val="0"/>
              </a:spcAft>
              <a:buNone/>
            </a:pPr>
            <a:r>
              <a:rPr lang="en-GB" dirty="0"/>
              <a:t>One might be that the sector operates on site and little scope for automation or standardisation.</a:t>
            </a:r>
            <a:endParaRPr dirty="0"/>
          </a:p>
          <a:p>
            <a:pPr marL="0" lvl="0" indent="0" algn="l" rtl="0">
              <a:spcBef>
                <a:spcPts val="360"/>
              </a:spcBef>
              <a:spcAft>
                <a:spcPts val="0"/>
              </a:spcAft>
              <a:buNone/>
            </a:pPr>
            <a:r>
              <a:rPr lang="en-GB" dirty="0"/>
              <a:t>Another is the  that the sector is very labour intensive sector and the opportunity to improve this </a:t>
            </a:r>
            <a:endParaRPr dirty="0"/>
          </a:p>
          <a:p>
            <a:pPr marL="0" lvl="0" indent="0" algn="l" rtl="0">
              <a:spcBef>
                <a:spcPts val="360"/>
              </a:spcBef>
              <a:spcAft>
                <a:spcPts val="0"/>
              </a:spcAft>
              <a:buNone/>
            </a:pPr>
            <a:r>
              <a:rPr lang="en-GB" dirty="0"/>
              <a:t>A third reason might be the way the sector operates with different stakeholders with different areas of responsibility,  and as we have seen, often the planning, design and build process is inhibited by the relationships between the different stakeholders. </a:t>
            </a:r>
            <a:endParaRPr dirty="0"/>
          </a:p>
          <a:p>
            <a:pPr marL="0" lvl="0" indent="0" algn="l" rtl="0">
              <a:spcBef>
                <a:spcPts val="360"/>
              </a:spcBef>
              <a:spcAft>
                <a:spcPts val="0"/>
              </a:spcAft>
              <a:buNone/>
            </a:pPr>
            <a:endParaRPr dirty="0"/>
          </a:p>
          <a:p>
            <a:pPr marL="0" lvl="0" indent="0" algn="l" rtl="0">
              <a:spcBef>
                <a:spcPts val="360"/>
              </a:spcBef>
              <a:spcAft>
                <a:spcPts val="0"/>
              </a:spcAft>
              <a:buNone/>
            </a:pPr>
            <a:r>
              <a:rPr lang="en-GB" dirty="0"/>
              <a:t>So lets look at some of the innovation practices that are taking place – that may have an impact on the extend to which the sector can become circular.</a:t>
            </a:r>
            <a:endParaRPr dirty="0"/>
          </a:p>
        </p:txBody>
      </p:sp>
      <p:sp>
        <p:nvSpPr>
          <p:cNvPr id="105" name="Google Shape;10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Modular design and build is based around more efficient industrial manufacturing and prefabrication, where elements or components are brought together and assembled on site.</a:t>
            </a:r>
            <a:endParaRPr dirty="0"/>
          </a:p>
        </p:txBody>
      </p:sp>
      <p:sp>
        <p:nvSpPr>
          <p:cNvPr id="115" name="Google Shape;11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1300"/>
              </a:spcBef>
              <a:spcAft>
                <a:spcPts val="0"/>
              </a:spcAft>
              <a:buSzPts val="1100"/>
              <a:buNone/>
            </a:pPr>
            <a:r>
              <a:rPr lang="en-GB" sz="1100" dirty="0">
                <a:latin typeface="Arial"/>
                <a:ea typeface="Arial"/>
                <a:cs typeface="Arial"/>
                <a:sym typeface="Arial"/>
              </a:rPr>
              <a:t>Modular buildings are all over the world, and has gained acceptance amongst developers, the government and contractors. Why has it become so popular? What are the benefits and the drivers for this innovation? How do modular build comply with aspects of circular economy ? These questions should be kept in mind as we run through the slides </a:t>
            </a:r>
            <a:r>
              <a:rPr lang="en-GB" sz="1100" dirty="0" err="1">
                <a:latin typeface="Arial"/>
                <a:ea typeface="Arial"/>
                <a:cs typeface="Arial"/>
                <a:sym typeface="Arial"/>
              </a:rPr>
              <a:t>fo</a:t>
            </a:r>
            <a:r>
              <a:rPr lang="en-GB" sz="1100" dirty="0">
                <a:latin typeface="Arial"/>
                <a:ea typeface="Arial"/>
                <a:cs typeface="Arial"/>
                <a:sym typeface="Arial"/>
              </a:rPr>
              <a:t> understanding and appreciation of this section.</a:t>
            </a:r>
            <a:endParaRPr sz="1100" dirty="0">
              <a:latin typeface="Arial"/>
              <a:ea typeface="Arial"/>
              <a:cs typeface="Arial"/>
              <a:sym typeface="Arial"/>
            </a:endParaRPr>
          </a:p>
          <a:p>
            <a:pPr marL="0" lvl="0" indent="0" algn="l" rtl="0">
              <a:lnSpc>
                <a:spcPct val="130000"/>
              </a:lnSpc>
              <a:spcBef>
                <a:spcPts val="1300"/>
              </a:spcBef>
              <a:spcAft>
                <a:spcPts val="0"/>
              </a:spcAft>
              <a:buSzPts val="1100"/>
              <a:buNone/>
            </a:pPr>
            <a:endParaRPr sz="1100" dirty="0">
              <a:solidFill>
                <a:srgbClr val="5E64AB"/>
              </a:solidFill>
              <a:latin typeface="Arial"/>
              <a:ea typeface="Arial"/>
              <a:cs typeface="Arial"/>
              <a:sym typeface="Arial"/>
            </a:endParaRPr>
          </a:p>
          <a:p>
            <a:pPr marL="0" lvl="0" indent="0" algn="l" rtl="0">
              <a:lnSpc>
                <a:spcPct val="130000"/>
              </a:lnSpc>
              <a:spcBef>
                <a:spcPts val="1300"/>
              </a:spcBef>
              <a:spcAft>
                <a:spcPts val="0"/>
              </a:spcAft>
              <a:buClr>
                <a:schemeClr val="dk1"/>
              </a:buClr>
              <a:buSzPts val="1100"/>
              <a:buFont typeface="Arial"/>
              <a:buNone/>
            </a:pPr>
            <a:r>
              <a:rPr lang="en-GB" sz="1100" dirty="0">
                <a:solidFill>
                  <a:srgbClr val="5E64AB"/>
                </a:solidFill>
                <a:latin typeface="Arial"/>
                <a:ea typeface="Arial"/>
                <a:cs typeface="Arial"/>
                <a:sym typeface="Arial"/>
              </a:rPr>
              <a:t>Modular building methods are revolutionising the way we build - but why is it so popular?</a:t>
            </a:r>
          </a:p>
          <a:p>
            <a:pPr marL="0" lvl="0" indent="0" algn="l" rtl="0">
              <a:lnSpc>
                <a:spcPct val="130000"/>
              </a:lnSpc>
              <a:spcBef>
                <a:spcPts val="1300"/>
              </a:spcBef>
              <a:spcAft>
                <a:spcPts val="0"/>
              </a:spcAft>
              <a:buClr>
                <a:schemeClr val="dk1"/>
              </a:buClr>
              <a:buSzPts val="1100"/>
              <a:buFont typeface="Arial"/>
              <a:buNone/>
            </a:pPr>
            <a:endParaRPr lang="en-GB" sz="1100" dirty="0">
              <a:solidFill>
                <a:srgbClr val="5E64AB"/>
              </a:solidFill>
              <a:latin typeface="Arial"/>
              <a:ea typeface="Arial"/>
              <a:cs typeface="Arial"/>
              <a:sym typeface="Arial"/>
            </a:endParaRPr>
          </a:p>
          <a:p>
            <a:pPr marL="0" lvl="0" indent="0" algn="l" rtl="0">
              <a:lnSpc>
                <a:spcPct val="130000"/>
              </a:lnSpc>
              <a:spcBef>
                <a:spcPts val="1300"/>
              </a:spcBef>
              <a:spcAft>
                <a:spcPts val="0"/>
              </a:spcAft>
              <a:buClr>
                <a:schemeClr val="dk1"/>
              </a:buClr>
              <a:buSzPts val="1100"/>
              <a:buFont typeface="Arial"/>
              <a:buNone/>
            </a:pPr>
            <a:r>
              <a:rPr lang="en-GB" sz="1100" dirty="0">
                <a:solidFill>
                  <a:srgbClr val="5E64AB"/>
                </a:solidFill>
                <a:latin typeface="Arial"/>
                <a:ea typeface="Arial"/>
                <a:cs typeface="Arial"/>
                <a:sym typeface="Arial"/>
              </a:rPr>
              <a:t>Modular build when done well, can offer a number of benefits to a project.</a:t>
            </a:r>
          </a:p>
          <a:p>
            <a:pPr marL="0" lvl="0" indent="0" algn="l" rtl="0">
              <a:lnSpc>
                <a:spcPct val="130000"/>
              </a:lnSpc>
              <a:spcBef>
                <a:spcPts val="1300"/>
              </a:spcBef>
              <a:spcAft>
                <a:spcPts val="0"/>
              </a:spcAft>
              <a:buClr>
                <a:schemeClr val="dk1"/>
              </a:buClr>
              <a:buSzPts val="1100"/>
              <a:buFont typeface="Arial"/>
              <a:buNone/>
            </a:pPr>
            <a:endParaRPr lang="en-GB" sz="1100" dirty="0">
              <a:solidFill>
                <a:srgbClr val="5E64AB"/>
              </a:solidFill>
              <a:latin typeface="Arial"/>
              <a:ea typeface="Arial"/>
              <a:cs typeface="Arial"/>
              <a:sym typeface="Arial"/>
            </a:endParaRPr>
          </a:p>
          <a:p>
            <a:pPr marL="0" lvl="0" indent="0" algn="l" rtl="0">
              <a:lnSpc>
                <a:spcPct val="130000"/>
              </a:lnSpc>
              <a:spcBef>
                <a:spcPts val="1300"/>
              </a:spcBef>
              <a:spcAft>
                <a:spcPts val="0"/>
              </a:spcAft>
              <a:buClr>
                <a:schemeClr val="dk1"/>
              </a:buClr>
              <a:buSzPts val="1100"/>
              <a:buFont typeface="Arial"/>
              <a:buNone/>
            </a:pPr>
            <a:r>
              <a:rPr lang="en-GB" sz="1100" dirty="0">
                <a:solidFill>
                  <a:srgbClr val="5E64AB"/>
                </a:solidFill>
                <a:latin typeface="Arial"/>
                <a:ea typeface="Arial"/>
                <a:cs typeface="Arial"/>
                <a:sym typeface="Arial"/>
              </a:rPr>
              <a:t>These might be</a:t>
            </a:r>
          </a:p>
          <a:p>
            <a:pPr marL="0" lvl="0" indent="0" algn="l" rtl="0">
              <a:lnSpc>
                <a:spcPct val="130000"/>
              </a:lnSpc>
              <a:spcBef>
                <a:spcPts val="1300"/>
              </a:spcBef>
              <a:spcAft>
                <a:spcPts val="0"/>
              </a:spcAft>
              <a:buClr>
                <a:schemeClr val="dk1"/>
              </a:buClr>
              <a:buSzPts val="1100"/>
              <a:buFont typeface="Arial"/>
              <a:buNone/>
            </a:pPr>
            <a:r>
              <a:rPr lang="en-GB" sz="1100" dirty="0">
                <a:solidFill>
                  <a:srgbClr val="5E64AB"/>
                </a:solidFill>
                <a:latin typeface="Arial"/>
                <a:ea typeface="Arial"/>
                <a:cs typeface="Arial"/>
                <a:sym typeface="Arial"/>
              </a:rPr>
              <a:t>reduced build cost and life cycle costs for the building</a:t>
            </a:r>
          </a:p>
          <a:p>
            <a:pPr marL="0" lvl="0" indent="0" algn="l" rtl="0">
              <a:lnSpc>
                <a:spcPct val="130000"/>
              </a:lnSpc>
              <a:spcBef>
                <a:spcPts val="1300"/>
              </a:spcBef>
              <a:spcAft>
                <a:spcPts val="0"/>
              </a:spcAft>
              <a:buClr>
                <a:schemeClr val="dk1"/>
              </a:buClr>
              <a:buSzPts val="1100"/>
              <a:buFont typeface="Arial"/>
              <a:buNone/>
            </a:pPr>
            <a:r>
              <a:rPr lang="en-GB" sz="1100" dirty="0">
                <a:solidFill>
                  <a:srgbClr val="5E64AB"/>
                </a:solidFill>
                <a:latin typeface="Arial"/>
                <a:ea typeface="Arial"/>
                <a:cs typeface="Arial"/>
                <a:sym typeface="Arial"/>
              </a:rPr>
              <a:t>Shortened time scales for construction</a:t>
            </a:r>
          </a:p>
          <a:p>
            <a:pPr marL="0" lvl="0" indent="0" algn="l" rtl="0">
              <a:lnSpc>
                <a:spcPct val="130000"/>
              </a:lnSpc>
              <a:spcBef>
                <a:spcPts val="1300"/>
              </a:spcBef>
              <a:spcAft>
                <a:spcPts val="0"/>
              </a:spcAft>
              <a:buClr>
                <a:schemeClr val="dk1"/>
              </a:buClr>
              <a:buSzPts val="1100"/>
              <a:buFont typeface="Arial"/>
              <a:buNone/>
            </a:pPr>
            <a:r>
              <a:rPr lang="en-GB" sz="1100" dirty="0">
                <a:solidFill>
                  <a:srgbClr val="5E64AB"/>
                </a:solidFill>
                <a:latin typeface="Arial"/>
                <a:ea typeface="Arial"/>
                <a:cs typeface="Arial"/>
                <a:sym typeface="Arial"/>
              </a:rPr>
              <a:t>More accurate costing under a controlled manufacturing process</a:t>
            </a:r>
          </a:p>
          <a:p>
            <a:pPr marL="0" lvl="0" indent="0" algn="l" rtl="0">
              <a:lnSpc>
                <a:spcPct val="130000"/>
              </a:lnSpc>
              <a:spcBef>
                <a:spcPts val="1300"/>
              </a:spcBef>
              <a:spcAft>
                <a:spcPts val="0"/>
              </a:spcAft>
              <a:buClr>
                <a:schemeClr val="dk1"/>
              </a:buClr>
              <a:buSzPts val="1100"/>
              <a:buFont typeface="Arial"/>
              <a:buNone/>
            </a:pPr>
            <a:r>
              <a:rPr lang="en-GB" sz="1100" dirty="0">
                <a:solidFill>
                  <a:srgbClr val="5E64AB"/>
                </a:solidFill>
                <a:latin typeface="Arial"/>
                <a:ea typeface="Arial"/>
                <a:cs typeface="Arial"/>
                <a:sym typeface="Arial"/>
              </a:rPr>
              <a:t>and potentially improve quality of build. </a:t>
            </a:r>
            <a:endParaRPr sz="1100" dirty="0">
              <a:solidFill>
                <a:srgbClr val="5E64AB"/>
              </a:solidFill>
              <a:latin typeface="Arial"/>
              <a:ea typeface="Arial"/>
              <a:cs typeface="Arial"/>
              <a:sym typeface="Arial"/>
            </a:endParaRPr>
          </a:p>
          <a:p>
            <a:pPr marL="0" lvl="0" indent="0" algn="l" rtl="0">
              <a:spcBef>
                <a:spcPts val="1300"/>
              </a:spcBef>
              <a:spcAft>
                <a:spcPts val="0"/>
              </a:spcAft>
              <a:buNone/>
            </a:pPr>
            <a:endParaRPr dirty="0"/>
          </a:p>
        </p:txBody>
      </p:sp>
      <p:sp>
        <p:nvSpPr>
          <p:cNvPr id="122" name="Google Shape;12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In the past, modular builds (MB)  were known as cheap post war houses quickly put together to provide shelter for the homeless.  Usually a small low quality, temporal unattractive boxes with small rooms. The evolution of modular builds in recent times have had many reflecting on what it used to be.</a:t>
            </a:r>
            <a:endParaRPr dirty="0"/>
          </a:p>
          <a:p>
            <a:pPr marL="0" lvl="0" indent="0" algn="l" rtl="0">
              <a:spcBef>
                <a:spcPts val="360"/>
              </a:spcBef>
              <a:spcAft>
                <a:spcPts val="0"/>
              </a:spcAft>
              <a:buNone/>
            </a:pPr>
            <a:endParaRPr dirty="0"/>
          </a:p>
          <a:p>
            <a:pPr marL="0" lvl="0" indent="0" algn="l" rtl="0">
              <a:spcBef>
                <a:spcPts val="360"/>
              </a:spcBef>
              <a:spcAft>
                <a:spcPts val="0"/>
              </a:spcAft>
              <a:buNone/>
            </a:pPr>
            <a:r>
              <a:rPr lang="en-GB" dirty="0"/>
              <a:t>Nowadays, It is  much complex, desirable, quality and eco-friendly compared to traditional buildings.</a:t>
            </a:r>
            <a:endParaRPr dirty="0"/>
          </a:p>
          <a:p>
            <a:pPr marL="0" lvl="0" indent="0" algn="l" rtl="0">
              <a:spcBef>
                <a:spcPts val="360"/>
              </a:spcBef>
              <a:spcAft>
                <a:spcPts val="0"/>
              </a:spcAft>
              <a:buNone/>
            </a:pPr>
            <a:endParaRPr dirty="0"/>
          </a:p>
          <a:p>
            <a:pPr marL="0" lvl="0" indent="0" algn="l" rtl="0">
              <a:spcBef>
                <a:spcPts val="360"/>
              </a:spcBef>
              <a:spcAft>
                <a:spcPts val="0"/>
              </a:spcAft>
              <a:buNone/>
            </a:pPr>
            <a:r>
              <a:rPr lang="en-GB" dirty="0"/>
              <a:t>It will be interesting to know  the opinion of  the audience on modular buildings.</a:t>
            </a:r>
            <a:endParaRPr dirty="0"/>
          </a:p>
        </p:txBody>
      </p:sp>
      <p:sp>
        <p:nvSpPr>
          <p:cNvPr id="135" name="Google Shape;13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Just think about offsite construction in a controlled environment (factory) instead of the traditional on site building. The structures are transported to site and installed to form a complete building.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UK is behind  in embracing the innovation compared to other European countries. For example, 85% of building in Sweden alone is modular build. However, there has been much interest and investments lately in the UK to fully embrace modular buildings. Many builders are being engaged and factories are being commissioned (Yorkshire and Kent) .Private investors are also looking to investing in MB.</a:t>
            </a:r>
            <a:endParaRPr dirty="0"/>
          </a:p>
          <a:p>
            <a:pPr marL="0" lvl="0" indent="0" algn="l" rtl="0">
              <a:spcBef>
                <a:spcPts val="0"/>
              </a:spcBef>
              <a:spcAft>
                <a:spcPts val="0"/>
              </a:spcAft>
              <a:buNone/>
            </a:pPr>
            <a:endParaRPr dirty="0"/>
          </a:p>
        </p:txBody>
      </p:sp>
      <p:sp>
        <p:nvSpPr>
          <p:cNvPr id="143" name="Google Shape;14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Test the audience to see if they could identify any as modular build or traditional build. </a:t>
            </a:r>
            <a:endParaRPr dirty="0"/>
          </a:p>
          <a:p>
            <a:pPr marL="0" lvl="0" indent="0" algn="l" rtl="0">
              <a:spcBef>
                <a:spcPts val="360"/>
              </a:spcBef>
              <a:spcAft>
                <a:spcPts val="0"/>
              </a:spcAft>
              <a:buNone/>
            </a:pPr>
            <a:r>
              <a:rPr lang="en-GB" dirty="0"/>
              <a:t>The answer is, they all are modular builds… despite the features that makes them look interesting. The structures range in complexity and shapes. They can incorporate different materials and can look better than the traditional built.</a:t>
            </a:r>
            <a:endParaRPr dirty="0"/>
          </a:p>
        </p:txBody>
      </p:sp>
      <p:sp>
        <p:nvSpPr>
          <p:cNvPr id="151" name="Google Shape;15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dirty="0"/>
              <a:t>Modular buildings are versatile and can be used in range of different sectors. Some examples are Birmingham University,  Office outlets, Manchester  Royal Infirmary, Hotel Chains like Days Inn, Travel Lodge, and many more apartments and schools across  the UK. check the link for more case studies.  </a:t>
            </a:r>
            <a:r>
              <a:rPr lang="en-GB" sz="1050" dirty="0">
                <a:solidFill>
                  <a:srgbClr val="006D21"/>
                </a:solidFill>
                <a:latin typeface="Arial"/>
                <a:ea typeface="Arial"/>
                <a:cs typeface="Arial"/>
                <a:sym typeface="Arial"/>
              </a:rPr>
              <a:t>https://www.premier</a:t>
            </a:r>
            <a:r>
              <a:rPr lang="en-GB" sz="1050" b="1" dirty="0">
                <a:solidFill>
                  <a:srgbClr val="006D21"/>
                </a:solidFill>
                <a:latin typeface="Arial"/>
                <a:ea typeface="Arial"/>
                <a:cs typeface="Arial"/>
                <a:sym typeface="Arial"/>
              </a:rPr>
              <a:t>modular</a:t>
            </a:r>
            <a:r>
              <a:rPr lang="en-GB" sz="1050" dirty="0">
                <a:solidFill>
                  <a:srgbClr val="006D21"/>
                </a:solidFill>
                <a:latin typeface="Arial"/>
                <a:ea typeface="Arial"/>
                <a:cs typeface="Arial"/>
                <a:sym typeface="Arial"/>
              </a:rPr>
              <a:t>.co.</a:t>
            </a:r>
            <a:r>
              <a:rPr lang="en-GB" sz="1050" b="1" dirty="0">
                <a:solidFill>
                  <a:srgbClr val="006D21"/>
                </a:solidFill>
                <a:latin typeface="Arial"/>
                <a:ea typeface="Arial"/>
                <a:cs typeface="Arial"/>
                <a:sym typeface="Arial"/>
              </a:rPr>
              <a:t>uk</a:t>
            </a:r>
            <a:r>
              <a:rPr lang="en-GB" sz="1050" dirty="0">
                <a:solidFill>
                  <a:srgbClr val="006D21"/>
                </a:solidFill>
                <a:latin typeface="Arial"/>
                <a:ea typeface="Arial"/>
                <a:cs typeface="Arial"/>
                <a:sym typeface="Arial"/>
              </a:rPr>
              <a:t>/</a:t>
            </a:r>
            <a:r>
              <a:rPr lang="en-GB" sz="1050" b="1" dirty="0">
                <a:solidFill>
                  <a:srgbClr val="006D21"/>
                </a:solidFill>
                <a:latin typeface="Arial"/>
                <a:ea typeface="Arial"/>
                <a:cs typeface="Arial"/>
                <a:sym typeface="Arial"/>
              </a:rPr>
              <a:t>case</a:t>
            </a:r>
            <a:r>
              <a:rPr lang="en-GB" sz="1050" dirty="0">
                <a:solidFill>
                  <a:srgbClr val="006D21"/>
                </a:solidFill>
                <a:latin typeface="Arial"/>
                <a:ea typeface="Arial"/>
                <a:cs typeface="Arial"/>
                <a:sym typeface="Arial"/>
              </a:rPr>
              <a:t>-</a:t>
            </a:r>
            <a:r>
              <a:rPr lang="en-GB" sz="1050" b="1" dirty="0">
                <a:solidFill>
                  <a:srgbClr val="006D21"/>
                </a:solidFill>
                <a:latin typeface="Arial"/>
                <a:ea typeface="Arial"/>
                <a:cs typeface="Arial"/>
                <a:sym typeface="Arial"/>
              </a:rPr>
              <a:t>studies</a:t>
            </a:r>
            <a:endParaRPr dirty="0"/>
          </a:p>
        </p:txBody>
      </p:sp>
      <p:sp>
        <p:nvSpPr>
          <p:cNvPr id="160" name="Google Shape;16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 name="Google Shape;17;p3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7"/>
        <p:cNvGrpSpPr/>
        <p:nvPr/>
      </p:nvGrpSpPr>
      <p:grpSpPr>
        <a:xfrm>
          <a:off x="0" y="0"/>
          <a:ext cx="0" cy="0"/>
          <a:chOff x="0" y="0"/>
          <a:chExt cx="0" cy="0"/>
        </a:xfrm>
      </p:grpSpPr>
      <p:sp>
        <p:nvSpPr>
          <p:cNvPr id="78" name="Google Shape;78;p4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9" name="Google Shape;79;p4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 name="Google Shape;23;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36"/>
          <p:cNvSpPr txBox="1">
            <a:spLocks noGrp="1"/>
          </p:cNvSpPr>
          <p:nvPr>
            <p:ph type="title"/>
          </p:nvPr>
        </p:nvSpPr>
        <p:spPr>
          <a:xfrm>
            <a:off x="70104" y="108458"/>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sz="4800">
                <a:solidFill>
                  <a:schemeClr val="dk1"/>
                </a:solidFill>
                <a:latin typeface="Arial Black"/>
                <a:ea typeface="Arial Black"/>
                <a:cs typeface="Arial Black"/>
                <a:sym typeface="Arial Black"/>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8" name="Google Shape;28;p36"/>
          <p:cNvSpPr txBox="1">
            <a:spLocks noGrp="1"/>
          </p:cNvSpPr>
          <p:nvPr>
            <p:ph type="body" idx="1"/>
          </p:nvPr>
        </p:nvSpPr>
        <p:spPr>
          <a:xfrm>
            <a:off x="210312" y="1892807"/>
            <a:ext cx="11216640" cy="4018979"/>
          </a:xfrm>
          <a:prstGeom prst="rect">
            <a:avLst/>
          </a:prstGeom>
          <a:noFill/>
          <a:ln>
            <a:noFill/>
          </a:ln>
        </p:spPr>
        <p:txBody>
          <a:bodyPr spcFirstLastPara="1" wrap="square" lIns="91425" tIns="45700" rIns="91425" bIns="45700" anchor="t" anchorCtr="0">
            <a:noAutofit/>
          </a:bodyPr>
          <a:lstStyle>
            <a:lvl1pPr marL="457200" lvl="0" indent="-368300" algn="l">
              <a:lnSpc>
                <a:spcPct val="90000"/>
              </a:lnSpc>
              <a:spcBef>
                <a:spcPts val="1000"/>
              </a:spcBef>
              <a:spcAft>
                <a:spcPts val="0"/>
              </a:spcAft>
              <a:buClr>
                <a:schemeClr val="dk1"/>
              </a:buClr>
              <a:buSzPts val="2200"/>
              <a:buChar char="•"/>
              <a:defRPr sz="220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 name="Google Shape;29;p36"/>
          <p:cNvPicPr preferRelativeResize="0"/>
          <p:nvPr/>
        </p:nvPicPr>
        <p:blipFill rotWithShape="1">
          <a:blip r:embed="rId2">
            <a:alphaModFix/>
          </a:blip>
          <a:srcRect/>
          <a:stretch/>
        </p:blipFill>
        <p:spPr>
          <a:xfrm>
            <a:off x="70104" y="6056601"/>
            <a:ext cx="2511770" cy="627942"/>
          </a:xfrm>
          <a:prstGeom prst="rect">
            <a:avLst/>
          </a:prstGeom>
          <a:noFill/>
          <a:ln>
            <a:noFill/>
          </a:ln>
        </p:spPr>
      </p:pic>
      <p:pic>
        <p:nvPicPr>
          <p:cNvPr id="30" name="Google Shape;30;p36"/>
          <p:cNvPicPr preferRelativeResize="0"/>
          <p:nvPr/>
        </p:nvPicPr>
        <p:blipFill rotWithShape="1">
          <a:blip r:embed="rId3">
            <a:alphaModFix/>
          </a:blip>
          <a:srcRect/>
          <a:stretch/>
        </p:blipFill>
        <p:spPr>
          <a:xfrm>
            <a:off x="2514189" y="6056601"/>
            <a:ext cx="9467909" cy="51820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3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7" name="Google Shape;37;p3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8" name="Google Shape;3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3" name="Google Shape;43;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4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0" name="Google Shape;50;p4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4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4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4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9" name="Google Shape;59;p4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0" name="Google Shape;60;p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1" name="Google Shape;6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
        <p:cNvGrpSpPr/>
        <p:nvPr/>
      </p:nvGrpSpPr>
      <p:grpSpPr>
        <a:xfrm>
          <a:off x="0" y="0"/>
          <a:ext cx="0" cy="0"/>
          <a:chOff x="0" y="0"/>
          <a:chExt cx="0" cy="0"/>
        </a:xfrm>
      </p:grpSpPr>
      <p:sp>
        <p:nvSpPr>
          <p:cNvPr id="65" name="Google Shape;65;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6" name="Google Shape;66;p4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7" name="Google Shape;67;p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
        <p:cNvGrpSpPr/>
        <p:nvPr/>
      </p:nvGrpSpPr>
      <p:grpSpPr>
        <a:xfrm>
          <a:off x="0" y="0"/>
          <a:ext cx="0" cy="0"/>
          <a:chOff x="0" y="0"/>
          <a:chExt cx="0" cy="0"/>
        </a:xfrm>
      </p:grpSpPr>
      <p:sp>
        <p:nvSpPr>
          <p:cNvPr id="72" name="Google Shape;72;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3" name="Google Shape;73;p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 descr="A picture containing sky, train&#10;&#10;Description automatically generated"/>
          <p:cNvPicPr preferRelativeResize="0"/>
          <p:nvPr/>
        </p:nvPicPr>
        <p:blipFill rotWithShape="1">
          <a:blip r:embed="rId3">
            <a:alphaModFix/>
          </a:blip>
          <a:srcRect/>
          <a:stretch/>
        </p:blipFill>
        <p:spPr>
          <a:xfrm>
            <a:off x="177" y="0"/>
            <a:ext cx="12191645" cy="6858000"/>
          </a:xfrm>
          <a:prstGeom prst="rect">
            <a:avLst/>
          </a:prstGeom>
          <a:noFill/>
          <a:ln>
            <a:noFill/>
          </a:ln>
        </p:spPr>
      </p:pic>
      <p:sp>
        <p:nvSpPr>
          <p:cNvPr id="88" name="Google Shape;88;p1"/>
          <p:cNvSpPr txBox="1"/>
          <p:nvPr/>
        </p:nvSpPr>
        <p:spPr>
          <a:xfrm>
            <a:off x="115889" y="3175"/>
            <a:ext cx="5498528" cy="341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0" i="0" u="none" strike="noStrike" cap="none">
                <a:solidFill>
                  <a:schemeClr val="lt1"/>
                </a:solidFill>
                <a:latin typeface="Arial Black"/>
                <a:ea typeface="Arial Black"/>
                <a:cs typeface="Arial Black"/>
                <a:sym typeface="Arial Black"/>
              </a:rPr>
              <a:t>Circular Economy </a:t>
            </a:r>
            <a:endParaRPr/>
          </a:p>
          <a:p>
            <a:pPr marL="0" marR="0" lvl="0" indent="0" algn="l" rtl="0">
              <a:spcBef>
                <a:spcPts val="0"/>
              </a:spcBef>
              <a:spcAft>
                <a:spcPts val="0"/>
              </a:spcAft>
              <a:buNone/>
            </a:pPr>
            <a:r>
              <a:rPr lang="en-GB" sz="4800" b="0" i="0" u="none" strike="noStrike" cap="none">
                <a:solidFill>
                  <a:schemeClr val="lt1"/>
                </a:solidFill>
                <a:latin typeface="Arial"/>
                <a:ea typeface="Arial"/>
                <a:cs typeface="Arial"/>
                <a:sym typeface="Arial"/>
              </a:rPr>
              <a:t>&amp; the Construction </a:t>
            </a:r>
            <a:endParaRPr/>
          </a:p>
          <a:p>
            <a:pPr marL="0" marR="0" lvl="0" indent="0" algn="l" rtl="0">
              <a:spcBef>
                <a:spcPts val="0"/>
              </a:spcBef>
              <a:spcAft>
                <a:spcPts val="0"/>
              </a:spcAft>
              <a:buNone/>
            </a:pPr>
            <a:r>
              <a:rPr lang="en-GB" sz="4800" b="0" i="0" u="none" strike="noStrike" cap="none">
                <a:solidFill>
                  <a:schemeClr val="lt1"/>
                </a:solidFill>
                <a:latin typeface="Arial"/>
                <a:ea typeface="Arial"/>
                <a:cs typeface="Arial"/>
                <a:sym typeface="Arial"/>
              </a:rPr>
              <a:t>Sector</a:t>
            </a:r>
            <a:endParaRPr/>
          </a:p>
        </p:txBody>
      </p:sp>
      <p:pic>
        <p:nvPicPr>
          <p:cNvPr id="89" name="Google Shape;89;p1"/>
          <p:cNvPicPr preferRelativeResize="0"/>
          <p:nvPr/>
        </p:nvPicPr>
        <p:blipFill rotWithShape="1">
          <a:blip r:embed="rId4">
            <a:alphaModFix/>
          </a:blip>
          <a:srcRect/>
          <a:stretch/>
        </p:blipFill>
        <p:spPr>
          <a:xfrm>
            <a:off x="0" y="6165850"/>
            <a:ext cx="2454275" cy="692150"/>
          </a:xfrm>
          <a:prstGeom prst="rect">
            <a:avLst/>
          </a:prstGeom>
          <a:noFill/>
          <a:ln>
            <a:noFill/>
          </a:ln>
        </p:spPr>
      </p:pic>
      <p:pic>
        <p:nvPicPr>
          <p:cNvPr id="90" name="Google Shape;90;p1"/>
          <p:cNvPicPr preferRelativeResize="0"/>
          <p:nvPr/>
        </p:nvPicPr>
        <p:blipFill rotWithShape="1">
          <a:blip r:embed="rId5">
            <a:alphaModFix/>
          </a:blip>
          <a:srcRect/>
          <a:stretch/>
        </p:blipFill>
        <p:spPr>
          <a:xfrm>
            <a:off x="2741613" y="6165850"/>
            <a:ext cx="1225550" cy="692150"/>
          </a:xfrm>
          <a:prstGeom prst="rect">
            <a:avLst/>
          </a:prstGeom>
          <a:noFill/>
          <a:ln>
            <a:noFill/>
          </a:ln>
        </p:spPr>
      </p:pic>
      <p:pic>
        <p:nvPicPr>
          <p:cNvPr id="91" name="Google Shape;91;p1"/>
          <p:cNvPicPr preferRelativeResize="0"/>
          <p:nvPr/>
        </p:nvPicPr>
        <p:blipFill rotWithShape="1">
          <a:blip r:embed="rId6">
            <a:alphaModFix/>
          </a:blip>
          <a:srcRect/>
          <a:stretch/>
        </p:blipFill>
        <p:spPr>
          <a:xfrm>
            <a:off x="4293045" y="6172200"/>
            <a:ext cx="773112" cy="692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0"/>
          <p:cNvSpPr txBox="1">
            <a:spLocks noGrp="1"/>
          </p:cNvSpPr>
          <p:nvPr>
            <p:ph type="title"/>
          </p:nvPr>
        </p:nvSpPr>
        <p:spPr>
          <a:xfrm>
            <a:off x="70104" y="108458"/>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GB"/>
              <a:t>Group Exercise</a:t>
            </a:r>
            <a:endParaRPr/>
          </a:p>
        </p:txBody>
      </p:sp>
      <p:sp>
        <p:nvSpPr>
          <p:cNvPr id="197" name="Google Shape;197;p10"/>
          <p:cNvSpPr txBox="1">
            <a:spLocks noGrp="1"/>
          </p:cNvSpPr>
          <p:nvPr>
            <p:ph type="body" idx="1"/>
          </p:nvPr>
        </p:nvSpPr>
        <p:spPr>
          <a:xfrm>
            <a:off x="210312" y="1892807"/>
            <a:ext cx="5554384" cy="4018979"/>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200"/>
              <a:buChar char="•"/>
            </a:pPr>
            <a:r>
              <a:rPr lang="en-GB" dirty="0"/>
              <a:t>The diagram shows that modular builds can vary in complexity and/or in scale</a:t>
            </a:r>
            <a:endParaRPr dirty="0"/>
          </a:p>
          <a:p>
            <a:pPr marL="228600" lvl="0" indent="-88900" algn="l" rtl="0">
              <a:lnSpc>
                <a:spcPct val="90000"/>
              </a:lnSpc>
              <a:spcBef>
                <a:spcPts val="1000"/>
              </a:spcBef>
              <a:spcAft>
                <a:spcPts val="0"/>
              </a:spcAft>
              <a:buClr>
                <a:schemeClr val="dk1"/>
              </a:buClr>
              <a:buSzPts val="2200"/>
              <a:buNone/>
            </a:pPr>
            <a:endParaRPr dirty="0"/>
          </a:p>
          <a:p>
            <a:pPr marL="228600" lvl="0" indent="-88900" algn="l" rtl="0">
              <a:lnSpc>
                <a:spcPct val="90000"/>
              </a:lnSpc>
              <a:spcBef>
                <a:spcPts val="1000"/>
              </a:spcBef>
              <a:spcAft>
                <a:spcPts val="0"/>
              </a:spcAft>
              <a:buClr>
                <a:schemeClr val="dk1"/>
              </a:buClr>
              <a:buSzPts val="2200"/>
              <a:buNone/>
            </a:pPr>
            <a:endParaRPr dirty="0"/>
          </a:p>
          <a:p>
            <a:pPr marL="228600" lvl="0" indent="-228600" algn="l" rtl="0">
              <a:lnSpc>
                <a:spcPct val="90000"/>
              </a:lnSpc>
              <a:spcBef>
                <a:spcPts val="1000"/>
              </a:spcBef>
              <a:spcAft>
                <a:spcPts val="0"/>
              </a:spcAft>
              <a:buClr>
                <a:schemeClr val="dk1"/>
              </a:buClr>
              <a:buSzPts val="2200"/>
              <a:buChar char="•"/>
            </a:pPr>
            <a:r>
              <a:rPr lang="en-GB" dirty="0"/>
              <a:t>In groups discuss the drivers and motivation for adoption and investment in modular construction – particularly in relation to the circular economy</a:t>
            </a:r>
            <a:endParaRPr dirty="0"/>
          </a:p>
          <a:p>
            <a:pPr marL="228600" lvl="0" indent="-88900" algn="l" rtl="0">
              <a:lnSpc>
                <a:spcPct val="90000"/>
              </a:lnSpc>
              <a:spcBef>
                <a:spcPts val="1000"/>
              </a:spcBef>
              <a:spcAft>
                <a:spcPts val="0"/>
              </a:spcAft>
              <a:buClr>
                <a:schemeClr val="dk1"/>
              </a:buClr>
              <a:buSzPts val="2200"/>
              <a:buNone/>
            </a:pPr>
            <a:endParaRPr dirty="0"/>
          </a:p>
        </p:txBody>
      </p:sp>
      <p:pic>
        <p:nvPicPr>
          <p:cNvPr id="198" name="Google Shape;198;p10" descr="A close up of a logo&#10;&#10;Description automatically generated"/>
          <p:cNvPicPr preferRelativeResize="0"/>
          <p:nvPr/>
        </p:nvPicPr>
        <p:blipFill rotWithShape="1">
          <a:blip r:embed="rId3">
            <a:alphaModFix/>
          </a:blip>
          <a:srcRect/>
          <a:stretch/>
        </p:blipFill>
        <p:spPr>
          <a:xfrm>
            <a:off x="5028717" y="363054"/>
            <a:ext cx="7163283" cy="513088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1"/>
          <p:cNvSpPr txBox="1">
            <a:spLocks noGrp="1"/>
          </p:cNvSpPr>
          <p:nvPr>
            <p:ph type="title"/>
          </p:nvPr>
        </p:nvSpPr>
        <p:spPr>
          <a:xfrm>
            <a:off x="70104" y="108458"/>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GB"/>
              <a:t>Consider</a:t>
            </a:r>
            <a:endParaRPr/>
          </a:p>
        </p:txBody>
      </p:sp>
      <p:grpSp>
        <p:nvGrpSpPr>
          <p:cNvPr id="204" name="Google Shape;204;p11"/>
          <p:cNvGrpSpPr/>
          <p:nvPr/>
        </p:nvGrpSpPr>
        <p:grpSpPr>
          <a:xfrm>
            <a:off x="1001068" y="2088228"/>
            <a:ext cx="10189863" cy="2681542"/>
            <a:chOff x="194" y="468151"/>
            <a:chExt cx="10189863" cy="2681542"/>
          </a:xfrm>
        </p:grpSpPr>
        <p:sp>
          <p:nvSpPr>
            <p:cNvPr id="205" name="Google Shape;205;p11"/>
            <p:cNvSpPr/>
            <p:nvPr/>
          </p:nvSpPr>
          <p:spPr>
            <a:xfrm>
              <a:off x="348794" y="468151"/>
              <a:ext cx="1090494" cy="1090494"/>
            </a:xfrm>
            <a:prstGeom prst="round2DiagRect">
              <a:avLst>
                <a:gd name="adj1" fmla="val 29727"/>
                <a:gd name="adj2" fmla="val 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a:off x="581195" y="700551"/>
              <a:ext cx="625693" cy="625693"/>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1"/>
            <p:cNvSpPr/>
            <p:nvPr/>
          </p:nvSpPr>
          <p:spPr>
            <a:xfrm>
              <a:off x="194" y="1898307"/>
              <a:ext cx="1787695" cy="125138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1"/>
            <p:cNvSpPr txBox="1"/>
            <p:nvPr/>
          </p:nvSpPr>
          <p:spPr>
            <a:xfrm>
              <a:off x="194" y="1898307"/>
              <a:ext cx="1787695" cy="125138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en-GB" sz="1400" b="1" cap="none">
                  <a:solidFill>
                    <a:schemeClr val="dk1"/>
                  </a:solidFill>
                  <a:latin typeface="Calibri"/>
                  <a:ea typeface="Calibri"/>
                  <a:cs typeface="Calibri"/>
                  <a:sym typeface="Calibri"/>
                </a:rPr>
                <a:t>PROMOTION OF CIRCULAR ECONOMY (WASTE REDUCTION)</a:t>
              </a:r>
              <a:endParaRPr/>
            </a:p>
          </p:txBody>
        </p:sp>
        <p:sp>
          <p:nvSpPr>
            <p:cNvPr id="209" name="Google Shape;209;p11"/>
            <p:cNvSpPr/>
            <p:nvPr/>
          </p:nvSpPr>
          <p:spPr>
            <a:xfrm>
              <a:off x="2449336" y="468151"/>
              <a:ext cx="1090494" cy="1090494"/>
            </a:xfrm>
            <a:prstGeom prst="round2DiagRect">
              <a:avLst>
                <a:gd name="adj1" fmla="val 29727"/>
                <a:gd name="adj2" fmla="val 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p:nvPr/>
          </p:nvSpPr>
          <p:spPr>
            <a:xfrm>
              <a:off x="2681737" y="700551"/>
              <a:ext cx="625693" cy="625693"/>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a:off x="2100736" y="1898307"/>
              <a:ext cx="1787695" cy="125138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txBox="1"/>
            <p:nvPr/>
          </p:nvSpPr>
          <p:spPr>
            <a:xfrm>
              <a:off x="2100736" y="1898307"/>
              <a:ext cx="1787695" cy="125138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600"/>
                <a:buFont typeface="Calibri"/>
                <a:buNone/>
              </a:pPr>
              <a:r>
                <a:rPr lang="en-GB" sz="1600" b="1" cap="none" dirty="0">
                  <a:solidFill>
                    <a:schemeClr val="dk1"/>
                  </a:solidFill>
                  <a:latin typeface="Calibri"/>
                  <a:ea typeface="Calibri"/>
                  <a:cs typeface="Calibri"/>
                  <a:sym typeface="Calibri"/>
                </a:rPr>
                <a:t>DEPLETION OF FINITE RESOURCES</a:t>
              </a:r>
              <a:endParaRPr dirty="0"/>
            </a:p>
          </p:txBody>
        </p:sp>
        <p:sp>
          <p:nvSpPr>
            <p:cNvPr id="213" name="Google Shape;213;p11"/>
            <p:cNvSpPr/>
            <p:nvPr/>
          </p:nvSpPr>
          <p:spPr>
            <a:xfrm>
              <a:off x="4549878" y="468151"/>
              <a:ext cx="1090494" cy="1090494"/>
            </a:xfrm>
            <a:prstGeom prst="round2DiagRect">
              <a:avLst>
                <a:gd name="adj1" fmla="val 29727"/>
                <a:gd name="adj2" fmla="val 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1"/>
            <p:cNvSpPr/>
            <p:nvPr/>
          </p:nvSpPr>
          <p:spPr>
            <a:xfrm>
              <a:off x="4782279" y="700551"/>
              <a:ext cx="625693" cy="625693"/>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1"/>
            <p:cNvSpPr/>
            <p:nvPr/>
          </p:nvSpPr>
          <p:spPr>
            <a:xfrm>
              <a:off x="4201278" y="1898307"/>
              <a:ext cx="1787695" cy="125138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1"/>
            <p:cNvSpPr txBox="1"/>
            <p:nvPr/>
          </p:nvSpPr>
          <p:spPr>
            <a:xfrm>
              <a:off x="4201278" y="1898307"/>
              <a:ext cx="1787695" cy="125138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800"/>
                <a:buFont typeface="Calibri"/>
                <a:buNone/>
              </a:pPr>
              <a:r>
                <a:rPr lang="en-GB" sz="1800" b="1" cap="none" dirty="0">
                  <a:solidFill>
                    <a:schemeClr val="dk1"/>
                  </a:solidFill>
                  <a:latin typeface="Calibri"/>
                  <a:ea typeface="Calibri"/>
                  <a:cs typeface="Calibri"/>
                  <a:sym typeface="Calibri"/>
                </a:rPr>
                <a:t>HOUSING CRISIS</a:t>
              </a:r>
              <a:endParaRPr b="1" dirty="0"/>
            </a:p>
          </p:txBody>
        </p:sp>
        <p:sp>
          <p:nvSpPr>
            <p:cNvPr id="217" name="Google Shape;217;p11"/>
            <p:cNvSpPr/>
            <p:nvPr/>
          </p:nvSpPr>
          <p:spPr>
            <a:xfrm>
              <a:off x="6650420" y="468151"/>
              <a:ext cx="1090494" cy="1090494"/>
            </a:xfrm>
            <a:prstGeom prst="round2DiagRect">
              <a:avLst>
                <a:gd name="adj1" fmla="val 29727"/>
                <a:gd name="adj2" fmla="val 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1"/>
            <p:cNvSpPr/>
            <p:nvPr/>
          </p:nvSpPr>
          <p:spPr>
            <a:xfrm>
              <a:off x="6882821" y="700551"/>
              <a:ext cx="625693" cy="625693"/>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1"/>
            <p:cNvSpPr/>
            <p:nvPr/>
          </p:nvSpPr>
          <p:spPr>
            <a:xfrm>
              <a:off x="6301820" y="1898307"/>
              <a:ext cx="1787695" cy="125138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1"/>
            <p:cNvSpPr txBox="1"/>
            <p:nvPr/>
          </p:nvSpPr>
          <p:spPr>
            <a:xfrm>
              <a:off x="6301820" y="1898307"/>
              <a:ext cx="1787695" cy="125138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600"/>
                <a:buFont typeface="Calibri"/>
                <a:buNone/>
              </a:pPr>
              <a:r>
                <a:rPr lang="en-GB" sz="1600" b="1" cap="none">
                  <a:solidFill>
                    <a:schemeClr val="dk1"/>
                  </a:solidFill>
                  <a:latin typeface="Calibri"/>
                  <a:ea typeface="Calibri"/>
                  <a:cs typeface="Calibri"/>
                  <a:sym typeface="Calibri"/>
                </a:rPr>
                <a:t>NOT MEETING THE TARGET FOR 300,000 BUILDING PER YEAR BY TRADITIONAL BUILDERS</a:t>
              </a:r>
              <a:endParaRPr/>
            </a:p>
          </p:txBody>
        </p:sp>
        <p:sp>
          <p:nvSpPr>
            <p:cNvPr id="221" name="Google Shape;221;p11"/>
            <p:cNvSpPr/>
            <p:nvPr/>
          </p:nvSpPr>
          <p:spPr>
            <a:xfrm>
              <a:off x="8750962" y="468151"/>
              <a:ext cx="1090494" cy="1090494"/>
            </a:xfrm>
            <a:prstGeom prst="round2DiagRect">
              <a:avLst>
                <a:gd name="adj1" fmla="val 29727"/>
                <a:gd name="adj2" fmla="val 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a:off x="8983363" y="700551"/>
              <a:ext cx="625693" cy="625693"/>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1"/>
            <p:cNvSpPr/>
            <p:nvPr/>
          </p:nvSpPr>
          <p:spPr>
            <a:xfrm>
              <a:off x="8402362" y="1898307"/>
              <a:ext cx="1787695" cy="125138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1"/>
            <p:cNvSpPr txBox="1"/>
            <p:nvPr/>
          </p:nvSpPr>
          <p:spPr>
            <a:xfrm>
              <a:off x="8402362" y="1898307"/>
              <a:ext cx="1787695" cy="125138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600"/>
                <a:buFont typeface="Calibri"/>
                <a:buNone/>
              </a:pPr>
              <a:r>
                <a:rPr lang="en-GB" sz="1600" b="1" cap="none">
                  <a:solidFill>
                    <a:schemeClr val="dk1"/>
                  </a:solidFill>
                  <a:latin typeface="Calibri"/>
                  <a:ea typeface="Calibri"/>
                  <a:cs typeface="Calibri"/>
                  <a:sym typeface="Calibri"/>
                </a:rPr>
                <a:t>SHORTAGE OF SKILLED WORKERS IN CONSTRUCTION, LEADING TO HIGH COST HOUSES</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2"/>
          <p:cNvSpPr txBox="1">
            <a:spLocks noGrp="1"/>
          </p:cNvSpPr>
          <p:nvPr>
            <p:ph type="title"/>
          </p:nvPr>
        </p:nvSpPr>
        <p:spPr>
          <a:xfrm>
            <a:off x="70104" y="108458"/>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GB"/>
              <a:t>Benefits of Modular Build - Time</a:t>
            </a:r>
            <a:endParaRPr/>
          </a:p>
        </p:txBody>
      </p:sp>
      <p:sp>
        <p:nvSpPr>
          <p:cNvPr id="231" name="Google Shape;231;p12"/>
          <p:cNvSpPr txBox="1">
            <a:spLocks noGrp="1"/>
          </p:cNvSpPr>
          <p:nvPr>
            <p:ph type="body" idx="1"/>
          </p:nvPr>
        </p:nvSpPr>
        <p:spPr>
          <a:xfrm>
            <a:off x="289103" y="1569720"/>
            <a:ext cx="7557725" cy="437232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200"/>
              <a:buChar char="•"/>
            </a:pPr>
            <a:r>
              <a:rPr lang="en-GB" dirty="0"/>
              <a:t>Construction speed/ faster return of investment; saves up to 50% cost of production</a:t>
            </a:r>
          </a:p>
          <a:p>
            <a:pPr marL="228600" lvl="0" indent="-228600" algn="l" rtl="0">
              <a:lnSpc>
                <a:spcPct val="90000"/>
              </a:lnSpc>
              <a:spcBef>
                <a:spcPts val="0"/>
              </a:spcBef>
              <a:spcAft>
                <a:spcPts val="0"/>
              </a:spcAft>
              <a:buClr>
                <a:schemeClr val="dk1"/>
              </a:buClr>
              <a:buSzPts val="2200"/>
              <a:buChar char="•"/>
            </a:pPr>
            <a:endParaRPr dirty="0"/>
          </a:p>
          <a:p>
            <a:pPr marL="685800" lvl="1" indent="-228600" algn="l" rtl="0">
              <a:lnSpc>
                <a:spcPct val="90000"/>
              </a:lnSpc>
              <a:spcBef>
                <a:spcPts val="500"/>
              </a:spcBef>
              <a:spcAft>
                <a:spcPts val="0"/>
              </a:spcAft>
              <a:buClr>
                <a:schemeClr val="dk1"/>
              </a:buClr>
              <a:buSzPts val="2400"/>
              <a:buChar char="•"/>
            </a:pPr>
            <a:r>
              <a:rPr lang="en-GB" b="1" dirty="0"/>
              <a:t>Off-site manufacturing –</a:t>
            </a:r>
            <a:r>
              <a:rPr lang="en-GB" dirty="0"/>
              <a:t> modules fabrication and  foundation works  can be done simultaneously </a:t>
            </a:r>
          </a:p>
          <a:p>
            <a:pPr marL="685800" lvl="1" indent="-228600" algn="l" rtl="0">
              <a:lnSpc>
                <a:spcPct val="90000"/>
              </a:lnSpc>
              <a:spcBef>
                <a:spcPts val="500"/>
              </a:spcBef>
              <a:spcAft>
                <a:spcPts val="0"/>
              </a:spcAft>
              <a:buClr>
                <a:schemeClr val="dk1"/>
              </a:buClr>
              <a:buSzPts val="2400"/>
              <a:buChar char="•"/>
            </a:pPr>
            <a:endParaRPr dirty="0"/>
          </a:p>
          <a:p>
            <a:pPr marL="685800" lvl="1" indent="-228600" algn="l" rtl="0">
              <a:lnSpc>
                <a:spcPct val="90000"/>
              </a:lnSpc>
              <a:spcBef>
                <a:spcPts val="500"/>
              </a:spcBef>
              <a:spcAft>
                <a:spcPts val="0"/>
              </a:spcAft>
              <a:buClr>
                <a:schemeClr val="dk1"/>
              </a:buClr>
              <a:buSzPts val="2400"/>
              <a:buChar char="•"/>
            </a:pPr>
            <a:r>
              <a:rPr lang="en-GB" b="1" dirty="0"/>
              <a:t>Factory conditions – </a:t>
            </a:r>
            <a:r>
              <a:rPr lang="en-GB" dirty="0"/>
              <a:t>up to 90% of the construction work is completed indoors, eliminating delays associated with  bad weather</a:t>
            </a:r>
          </a:p>
          <a:p>
            <a:pPr marL="685800" lvl="1" indent="-228600" algn="l" rtl="0">
              <a:lnSpc>
                <a:spcPct val="90000"/>
              </a:lnSpc>
              <a:spcBef>
                <a:spcPts val="500"/>
              </a:spcBef>
              <a:spcAft>
                <a:spcPts val="0"/>
              </a:spcAft>
              <a:buClr>
                <a:schemeClr val="dk1"/>
              </a:buClr>
              <a:buSzPts val="2400"/>
              <a:buChar char="•"/>
            </a:pPr>
            <a:endParaRPr dirty="0"/>
          </a:p>
          <a:p>
            <a:pPr marL="685800" lvl="1" indent="-228600" algn="l" rtl="0">
              <a:lnSpc>
                <a:spcPct val="90000"/>
              </a:lnSpc>
              <a:spcBef>
                <a:spcPts val="500"/>
              </a:spcBef>
              <a:spcAft>
                <a:spcPts val="0"/>
              </a:spcAft>
              <a:buClr>
                <a:schemeClr val="dk1"/>
              </a:buClr>
              <a:buSzPts val="2400"/>
              <a:buChar char="•"/>
            </a:pPr>
            <a:r>
              <a:rPr lang="en-GB" b="1" dirty="0"/>
              <a:t>Streamlined planning –</a:t>
            </a:r>
            <a:r>
              <a:rPr lang="en-GB" dirty="0"/>
              <a:t>less time spent in planning</a:t>
            </a:r>
            <a:endParaRPr dirty="0"/>
          </a:p>
        </p:txBody>
      </p:sp>
      <p:pic>
        <p:nvPicPr>
          <p:cNvPr id="232" name="Google Shape;232;p12" descr="A clock hanging from the side&#10;&#10;Description automatically generated"/>
          <p:cNvPicPr preferRelativeResize="0"/>
          <p:nvPr/>
        </p:nvPicPr>
        <p:blipFill rotWithShape="1">
          <a:blip r:embed="rId3">
            <a:alphaModFix/>
          </a:blip>
          <a:srcRect/>
          <a:stretch/>
        </p:blipFill>
        <p:spPr>
          <a:xfrm>
            <a:off x="8642484" y="882502"/>
            <a:ext cx="3549516" cy="236042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3"/>
          <p:cNvSpPr txBox="1">
            <a:spLocks noGrp="1"/>
          </p:cNvSpPr>
          <p:nvPr>
            <p:ph type="title"/>
          </p:nvPr>
        </p:nvSpPr>
        <p:spPr>
          <a:xfrm>
            <a:off x="70104" y="108458"/>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GB" b="1"/>
              <a:t>Benefits of Modular Build Environment</a:t>
            </a:r>
            <a:endParaRPr/>
          </a:p>
        </p:txBody>
      </p:sp>
      <p:sp>
        <p:nvSpPr>
          <p:cNvPr id="238" name="Google Shape;238;p13"/>
          <p:cNvSpPr txBox="1">
            <a:spLocks noGrp="1"/>
          </p:cNvSpPr>
          <p:nvPr>
            <p:ph type="body" idx="1"/>
          </p:nvPr>
        </p:nvSpPr>
        <p:spPr>
          <a:xfrm>
            <a:off x="210312" y="1892807"/>
            <a:ext cx="8125614" cy="4018979"/>
          </a:xfrm>
          <a:prstGeom prst="rect">
            <a:avLst/>
          </a:prstGeom>
          <a:noFill/>
          <a:ln>
            <a:noFill/>
          </a:ln>
        </p:spPr>
        <p:txBody>
          <a:bodyPr spcFirstLastPara="1" wrap="square" lIns="91425" tIns="45700" rIns="91425" bIns="45700" anchor="t" anchorCtr="0">
            <a:noAutofit/>
          </a:bodyPr>
          <a:lstStyle/>
          <a:p>
            <a:pPr marL="685800" lvl="1" indent="-228600" algn="just" rtl="0">
              <a:lnSpc>
                <a:spcPct val="90000"/>
              </a:lnSpc>
              <a:spcBef>
                <a:spcPts val="0"/>
              </a:spcBef>
              <a:spcAft>
                <a:spcPts val="0"/>
              </a:spcAft>
              <a:buClr>
                <a:schemeClr val="dk1"/>
              </a:buClr>
              <a:buSzPts val="2400"/>
              <a:buChar char="•"/>
            </a:pPr>
            <a:r>
              <a:rPr lang="en-GB" b="1"/>
              <a:t>Reduced Carbon footprint</a:t>
            </a:r>
            <a:r>
              <a:rPr lang="en-GB"/>
              <a:t>:  production energy 67% of normal builds. With lifetime energy savings of up to 90%</a:t>
            </a:r>
            <a:br>
              <a:rPr lang="en-GB"/>
            </a:br>
            <a:endParaRPr/>
          </a:p>
          <a:p>
            <a:pPr marL="685800" lvl="1" indent="-228600" algn="just" rtl="0">
              <a:lnSpc>
                <a:spcPct val="90000"/>
              </a:lnSpc>
              <a:spcBef>
                <a:spcPts val="500"/>
              </a:spcBef>
              <a:spcAft>
                <a:spcPts val="0"/>
              </a:spcAft>
              <a:buClr>
                <a:schemeClr val="dk1"/>
              </a:buClr>
              <a:buSzPts val="2400"/>
              <a:buChar char="•"/>
            </a:pPr>
            <a:r>
              <a:rPr lang="en-GB" b="1"/>
              <a:t>Reduction in construction site and traffic noise </a:t>
            </a:r>
            <a:r>
              <a:rPr lang="en-GB"/>
              <a:t>by 90%</a:t>
            </a:r>
            <a:endParaRPr/>
          </a:p>
          <a:p>
            <a:pPr marL="685800" lvl="1" indent="-76200" algn="just" rtl="0">
              <a:lnSpc>
                <a:spcPct val="90000"/>
              </a:lnSpc>
              <a:spcBef>
                <a:spcPts val="500"/>
              </a:spcBef>
              <a:spcAft>
                <a:spcPts val="0"/>
              </a:spcAft>
              <a:buClr>
                <a:schemeClr val="dk1"/>
              </a:buClr>
              <a:buSzPts val="2400"/>
              <a:buNone/>
            </a:pPr>
            <a:endParaRPr b="1"/>
          </a:p>
          <a:p>
            <a:pPr marL="685800" lvl="1" indent="-228600" algn="just" rtl="0">
              <a:lnSpc>
                <a:spcPct val="90000"/>
              </a:lnSpc>
              <a:spcBef>
                <a:spcPts val="500"/>
              </a:spcBef>
              <a:spcAft>
                <a:spcPts val="0"/>
              </a:spcAft>
              <a:buClr>
                <a:schemeClr val="dk1"/>
              </a:buClr>
              <a:buSzPts val="2400"/>
              <a:buChar char="•"/>
            </a:pPr>
            <a:r>
              <a:rPr lang="en-GB" b="1"/>
              <a:t>End of Life Disposal </a:t>
            </a:r>
            <a:r>
              <a:rPr lang="en-GB"/>
              <a:t>– modular buildings are easily relocated, refurbished and repurposed. they are easy to dismantle and recycled, minimizing waste and environmental impact</a:t>
            </a:r>
            <a:endParaRPr/>
          </a:p>
          <a:p>
            <a:pPr marL="685800" lvl="1" indent="-76200" algn="l" rtl="0">
              <a:lnSpc>
                <a:spcPct val="90000"/>
              </a:lnSpc>
              <a:spcBef>
                <a:spcPts val="500"/>
              </a:spcBef>
              <a:spcAft>
                <a:spcPts val="0"/>
              </a:spcAft>
              <a:buClr>
                <a:schemeClr val="dk1"/>
              </a:buClr>
              <a:buSzPts val="2400"/>
              <a:buNone/>
            </a:pPr>
            <a:endParaRPr/>
          </a:p>
          <a:p>
            <a:pPr marL="685800" lvl="1" indent="-228600" algn="l" rtl="0">
              <a:lnSpc>
                <a:spcPct val="90000"/>
              </a:lnSpc>
              <a:spcBef>
                <a:spcPts val="500"/>
              </a:spcBef>
              <a:spcAft>
                <a:spcPts val="0"/>
              </a:spcAft>
              <a:buClr>
                <a:schemeClr val="dk1"/>
              </a:buClr>
              <a:buSzPts val="2400"/>
              <a:buChar char="•"/>
            </a:pPr>
            <a:r>
              <a:rPr lang="en-GB" b="1"/>
              <a:t>Less Waste!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4"/>
          <p:cNvSpPr txBox="1">
            <a:spLocks noGrp="1"/>
          </p:cNvSpPr>
          <p:nvPr>
            <p:ph type="title"/>
          </p:nvPr>
        </p:nvSpPr>
        <p:spPr>
          <a:xfrm>
            <a:off x="70104" y="108458"/>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GB"/>
              <a:t>Benefits of Modular Build Costs/Quality</a:t>
            </a:r>
            <a:endParaRPr/>
          </a:p>
        </p:txBody>
      </p:sp>
      <p:sp>
        <p:nvSpPr>
          <p:cNvPr id="244" name="Google Shape;244;p14"/>
          <p:cNvSpPr txBox="1">
            <a:spLocks noGrp="1"/>
          </p:cNvSpPr>
          <p:nvPr>
            <p:ph type="body" idx="1"/>
          </p:nvPr>
        </p:nvSpPr>
        <p:spPr>
          <a:xfrm>
            <a:off x="210312" y="1892807"/>
            <a:ext cx="11216640" cy="4018979"/>
          </a:xfrm>
          <a:prstGeom prst="rect">
            <a:avLst/>
          </a:prstGeom>
          <a:noFill/>
          <a:ln>
            <a:noFill/>
          </a:ln>
        </p:spPr>
        <p:txBody>
          <a:bodyPr spcFirstLastPara="1" wrap="square" lIns="91425" tIns="45700" rIns="91425" bIns="45700" anchor="t" anchorCtr="0">
            <a:noAutofit/>
          </a:bodyPr>
          <a:lstStyle/>
          <a:p>
            <a:pPr marL="685800" lvl="1" indent="-228600" algn="l" rtl="0">
              <a:lnSpc>
                <a:spcPct val="90000"/>
              </a:lnSpc>
              <a:spcBef>
                <a:spcPts val="0"/>
              </a:spcBef>
              <a:spcAft>
                <a:spcPts val="0"/>
              </a:spcAft>
              <a:buClr>
                <a:schemeClr val="dk1"/>
              </a:buClr>
              <a:buSzPts val="2400"/>
              <a:buChar char="•"/>
            </a:pPr>
            <a:r>
              <a:rPr lang="en-GB">
                <a:latin typeface="Arial"/>
                <a:ea typeface="Arial"/>
                <a:cs typeface="Arial"/>
                <a:sym typeface="Arial"/>
              </a:rPr>
              <a:t>Modules are controlled in strict environment and in line with building regulations and codes. Built to withstand construction and dismantling processes.</a:t>
            </a:r>
            <a:endParaRPr/>
          </a:p>
          <a:p>
            <a:pPr marL="685800" lvl="1" indent="-76200" algn="l" rtl="0">
              <a:lnSpc>
                <a:spcPct val="90000"/>
              </a:lnSpc>
              <a:spcBef>
                <a:spcPts val="500"/>
              </a:spcBef>
              <a:spcAft>
                <a:spcPts val="0"/>
              </a:spcAft>
              <a:buClr>
                <a:schemeClr val="dk1"/>
              </a:buClr>
              <a:buSzPts val="2400"/>
              <a:buNone/>
            </a:pPr>
            <a:endParaRPr>
              <a:latin typeface="Arial"/>
              <a:ea typeface="Arial"/>
              <a:cs typeface="Arial"/>
              <a:sym typeface="Arial"/>
            </a:endParaRPr>
          </a:p>
          <a:p>
            <a:pPr marL="685800" lvl="1" indent="-228600" algn="l" rtl="0">
              <a:lnSpc>
                <a:spcPct val="90000"/>
              </a:lnSpc>
              <a:spcBef>
                <a:spcPts val="500"/>
              </a:spcBef>
              <a:spcAft>
                <a:spcPts val="0"/>
              </a:spcAft>
              <a:buClr>
                <a:schemeClr val="dk1"/>
              </a:buClr>
              <a:buSzPts val="2400"/>
              <a:buChar char="•"/>
            </a:pPr>
            <a:r>
              <a:rPr lang="en-GB">
                <a:latin typeface="Arial"/>
                <a:ea typeface="Arial"/>
                <a:cs typeface="Arial"/>
                <a:sym typeface="Arial"/>
              </a:rPr>
              <a:t>According to Mckinsey, it can save 20% of building costs and potential saving globally of $22b per annum.</a:t>
            </a:r>
            <a:endParaRPr/>
          </a:p>
          <a:p>
            <a:pPr marL="685800" lvl="1" indent="-76200" algn="l" rtl="0">
              <a:lnSpc>
                <a:spcPct val="90000"/>
              </a:lnSpc>
              <a:spcBef>
                <a:spcPts val="500"/>
              </a:spcBef>
              <a:spcAft>
                <a:spcPts val="0"/>
              </a:spcAft>
              <a:buClr>
                <a:schemeClr val="dk1"/>
              </a:buClr>
              <a:buSzPts val="2400"/>
              <a:buNone/>
            </a:pPr>
            <a:endParaRPr>
              <a:latin typeface="Arial"/>
              <a:ea typeface="Arial"/>
              <a:cs typeface="Arial"/>
              <a:sym typeface="Arial"/>
            </a:endParaRPr>
          </a:p>
          <a:p>
            <a:pPr marL="685800" lvl="1" indent="-228600" algn="l" rtl="0">
              <a:lnSpc>
                <a:spcPct val="90000"/>
              </a:lnSpc>
              <a:spcBef>
                <a:spcPts val="500"/>
              </a:spcBef>
              <a:spcAft>
                <a:spcPts val="0"/>
              </a:spcAft>
              <a:buClr>
                <a:schemeClr val="dk1"/>
              </a:buClr>
              <a:buSzPts val="2400"/>
              <a:buChar char="•"/>
            </a:pPr>
            <a:r>
              <a:rPr lang="en-GB"/>
              <a:t>Durability is estimated from 60 – 100 years</a:t>
            </a:r>
            <a:endParaRPr/>
          </a:p>
          <a:p>
            <a:pPr marL="457200" lvl="1" indent="0" algn="l" rtl="0">
              <a:lnSpc>
                <a:spcPct val="90000"/>
              </a:lnSpc>
              <a:spcBef>
                <a:spcPts val="500"/>
              </a:spcBef>
              <a:spcAft>
                <a:spcPts val="0"/>
              </a:spcAft>
              <a:buClr>
                <a:schemeClr val="dk1"/>
              </a:buClr>
              <a:buSzPts val="2400"/>
              <a:buNone/>
            </a:pPr>
            <a:endParaRPr>
              <a:latin typeface="Arial"/>
              <a:ea typeface="Arial"/>
              <a:cs typeface="Arial"/>
              <a:sym typeface="Arial"/>
            </a:endParaRPr>
          </a:p>
          <a:p>
            <a:pPr marL="457200" lvl="1" indent="0" algn="l" rtl="0">
              <a:lnSpc>
                <a:spcPct val="90000"/>
              </a:lnSpc>
              <a:spcBef>
                <a:spcPts val="500"/>
              </a:spcBef>
              <a:spcAft>
                <a:spcPts val="0"/>
              </a:spcAft>
              <a:buClr>
                <a:schemeClr val="dk1"/>
              </a:buClr>
              <a:buSzPts val="2400"/>
              <a:buNone/>
            </a:pPr>
            <a:endParaRPr/>
          </a:p>
          <a:p>
            <a:pPr marL="685800" lvl="1" indent="-76200" algn="l" rtl="0">
              <a:lnSpc>
                <a:spcPct val="90000"/>
              </a:lnSpc>
              <a:spcBef>
                <a:spcPts val="500"/>
              </a:spcBef>
              <a:spcAft>
                <a:spcPts val="0"/>
              </a:spcAft>
              <a:buClr>
                <a:schemeClr val="dk1"/>
              </a:buClr>
              <a:buSzPts val="2400"/>
              <a:buNone/>
            </a:pPr>
            <a:endParaRPr/>
          </a:p>
          <a:p>
            <a:pPr marL="685800" lvl="1" indent="-76200" algn="l" rtl="0">
              <a:lnSpc>
                <a:spcPct val="90000"/>
              </a:lnSpc>
              <a:spcBef>
                <a:spcPts val="500"/>
              </a:spcBef>
              <a:spcAft>
                <a:spcPts val="0"/>
              </a:spcAft>
              <a:buClr>
                <a:schemeClr val="dk1"/>
              </a:buClr>
              <a:buSzPts val="2400"/>
              <a:buNone/>
            </a:pPr>
            <a:endParaRPr/>
          </a:p>
          <a:p>
            <a:pPr marL="685800" lvl="1" indent="-76200" algn="l" rtl="0">
              <a:lnSpc>
                <a:spcPct val="90000"/>
              </a:lnSpc>
              <a:spcBef>
                <a:spcPts val="500"/>
              </a:spcBef>
              <a:spcAft>
                <a:spcPts val="0"/>
              </a:spcAft>
              <a:buClr>
                <a:schemeClr val="dk1"/>
              </a:buClr>
              <a:buSzPts val="2400"/>
              <a:buNone/>
            </a:pPr>
            <a:endParaRPr b="1"/>
          </a:p>
          <a:p>
            <a:pPr marL="685800" lvl="1" indent="-76200" algn="l" rtl="0">
              <a:lnSpc>
                <a:spcPct val="90000"/>
              </a:lnSpc>
              <a:spcBef>
                <a:spcPts val="500"/>
              </a:spcBef>
              <a:spcAft>
                <a:spcPts val="0"/>
              </a:spcAft>
              <a:buClr>
                <a:schemeClr val="dk1"/>
              </a:buClr>
              <a:buSzPts val="2400"/>
              <a:buNone/>
            </a:pPr>
            <a:endParaRPr/>
          </a:p>
          <a:p>
            <a:pPr marL="685800" lvl="1" indent="-76200" algn="l" rtl="0">
              <a:lnSpc>
                <a:spcPct val="90000"/>
              </a:lnSpc>
              <a:spcBef>
                <a:spcPts val="500"/>
              </a:spcBef>
              <a:spcAft>
                <a:spcPts val="0"/>
              </a:spcAft>
              <a:buClr>
                <a:schemeClr val="dk1"/>
              </a:buClr>
              <a:buSzPts val="2400"/>
              <a:buNone/>
            </a:pPr>
            <a:endParaRPr/>
          </a:p>
          <a:p>
            <a:pPr marL="228600" lvl="0" indent="-88900" algn="l" rtl="0">
              <a:lnSpc>
                <a:spcPct val="90000"/>
              </a:lnSpc>
              <a:spcBef>
                <a:spcPts val="1000"/>
              </a:spcBef>
              <a:spcAft>
                <a:spcPts val="0"/>
              </a:spcAft>
              <a:buClr>
                <a:schemeClr val="dk1"/>
              </a:buClr>
              <a:buSzPts val="2200"/>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5"/>
          <p:cNvSpPr txBox="1">
            <a:spLocks noGrp="1"/>
          </p:cNvSpPr>
          <p:nvPr>
            <p:ph type="title"/>
          </p:nvPr>
        </p:nvSpPr>
        <p:spPr>
          <a:xfrm>
            <a:off x="70104" y="108458"/>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GB"/>
              <a:t>Barriers to Modular Build</a:t>
            </a:r>
            <a:endParaRPr/>
          </a:p>
        </p:txBody>
      </p:sp>
      <p:sp>
        <p:nvSpPr>
          <p:cNvPr id="250" name="Google Shape;250;p15"/>
          <p:cNvSpPr txBox="1">
            <a:spLocks noGrp="1"/>
          </p:cNvSpPr>
          <p:nvPr>
            <p:ph type="body" idx="1"/>
          </p:nvPr>
        </p:nvSpPr>
        <p:spPr>
          <a:xfrm>
            <a:off x="280651" y="1419510"/>
            <a:ext cx="11216640" cy="4018979"/>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200"/>
              <a:buChar char="•"/>
            </a:pPr>
            <a:r>
              <a:rPr lang="en-GB">
                <a:latin typeface="Arial"/>
                <a:ea typeface="Arial"/>
                <a:cs typeface="Arial"/>
                <a:sym typeface="Arial"/>
              </a:rPr>
              <a:t>Peoples perception on quality</a:t>
            </a:r>
            <a:endParaRPr/>
          </a:p>
          <a:p>
            <a:pPr marL="228600" lvl="0" indent="-88900" algn="l" rtl="0">
              <a:lnSpc>
                <a:spcPct val="90000"/>
              </a:lnSpc>
              <a:spcBef>
                <a:spcPts val="1000"/>
              </a:spcBef>
              <a:spcAft>
                <a:spcPts val="0"/>
              </a:spcAft>
              <a:buClr>
                <a:schemeClr val="dk1"/>
              </a:buClr>
              <a:buSzPts val="2200"/>
              <a:buNone/>
            </a:pPr>
            <a:endParaRPr/>
          </a:p>
          <a:p>
            <a:pPr marL="228600" lvl="0" indent="-228600" algn="l" rtl="0">
              <a:lnSpc>
                <a:spcPct val="90000"/>
              </a:lnSpc>
              <a:spcBef>
                <a:spcPts val="1000"/>
              </a:spcBef>
              <a:spcAft>
                <a:spcPts val="0"/>
              </a:spcAft>
              <a:buClr>
                <a:schemeClr val="dk1"/>
              </a:buClr>
              <a:buSzPts val="2200"/>
              <a:buChar char="•"/>
            </a:pPr>
            <a:r>
              <a:rPr lang="en-GB">
                <a:latin typeface="Arial"/>
                <a:ea typeface="Arial"/>
                <a:cs typeface="Arial"/>
                <a:sym typeface="Arial"/>
              </a:rPr>
              <a:t>Lack of design standardisation and product offerings</a:t>
            </a:r>
            <a:endParaRPr/>
          </a:p>
          <a:p>
            <a:pPr marL="228600" lvl="0" indent="-88900" algn="l" rtl="0">
              <a:lnSpc>
                <a:spcPct val="90000"/>
              </a:lnSpc>
              <a:spcBef>
                <a:spcPts val="1000"/>
              </a:spcBef>
              <a:spcAft>
                <a:spcPts val="0"/>
              </a:spcAft>
              <a:buClr>
                <a:schemeClr val="dk1"/>
              </a:buClr>
              <a:buSzPts val="2200"/>
              <a:buNone/>
            </a:pPr>
            <a:endParaRPr/>
          </a:p>
          <a:p>
            <a:pPr marL="228600" lvl="0" indent="-228600" algn="l" rtl="0">
              <a:lnSpc>
                <a:spcPct val="90000"/>
              </a:lnSpc>
              <a:spcBef>
                <a:spcPts val="1000"/>
              </a:spcBef>
              <a:spcAft>
                <a:spcPts val="0"/>
              </a:spcAft>
              <a:buClr>
                <a:schemeClr val="dk1"/>
              </a:buClr>
              <a:buSzPts val="2200"/>
              <a:buChar char="•"/>
            </a:pPr>
            <a:r>
              <a:rPr lang="en-GB">
                <a:latin typeface="Arial"/>
                <a:ea typeface="Arial"/>
                <a:cs typeface="Arial"/>
                <a:sym typeface="Arial"/>
              </a:rPr>
              <a:t>Opportunity to make design changes once build started – impossible</a:t>
            </a:r>
            <a:endParaRPr/>
          </a:p>
          <a:p>
            <a:pPr marL="685800" lvl="1" indent="-228600" algn="l" rtl="0">
              <a:lnSpc>
                <a:spcPct val="90000"/>
              </a:lnSpc>
              <a:spcBef>
                <a:spcPts val="500"/>
              </a:spcBef>
              <a:spcAft>
                <a:spcPts val="0"/>
              </a:spcAft>
              <a:buClr>
                <a:schemeClr val="dk1"/>
              </a:buClr>
              <a:buSzPts val="2400"/>
              <a:buChar char="•"/>
            </a:pPr>
            <a:r>
              <a:rPr lang="en-GB">
                <a:latin typeface="Arial"/>
                <a:ea typeface="Arial"/>
                <a:cs typeface="Arial"/>
                <a:sym typeface="Arial"/>
              </a:rPr>
              <a:t>Design freeze at start of build)</a:t>
            </a:r>
            <a:endParaRPr/>
          </a:p>
          <a:p>
            <a:pPr marL="228600" lvl="0" indent="-88900" algn="l" rtl="0">
              <a:lnSpc>
                <a:spcPct val="90000"/>
              </a:lnSpc>
              <a:spcBef>
                <a:spcPts val="1000"/>
              </a:spcBef>
              <a:spcAft>
                <a:spcPts val="0"/>
              </a:spcAft>
              <a:buClr>
                <a:schemeClr val="dk1"/>
              </a:buClr>
              <a:buSzPts val="2200"/>
              <a:buNone/>
            </a:pPr>
            <a:endParaRPr/>
          </a:p>
          <a:p>
            <a:pPr marL="228600" lvl="0" indent="-228600" algn="l" rtl="0">
              <a:lnSpc>
                <a:spcPct val="90000"/>
              </a:lnSpc>
              <a:spcBef>
                <a:spcPts val="1000"/>
              </a:spcBef>
              <a:spcAft>
                <a:spcPts val="0"/>
              </a:spcAft>
              <a:buClr>
                <a:schemeClr val="dk1"/>
              </a:buClr>
              <a:buSzPts val="2200"/>
              <a:buChar char="•"/>
            </a:pPr>
            <a:r>
              <a:rPr lang="en-GB"/>
              <a:t>The multi-stakeholder relationships and the planning regime</a:t>
            </a:r>
            <a:endParaRPr/>
          </a:p>
          <a:p>
            <a:pPr marL="685800" lvl="1" indent="-228600" algn="l" rtl="0">
              <a:lnSpc>
                <a:spcPct val="90000"/>
              </a:lnSpc>
              <a:spcBef>
                <a:spcPts val="500"/>
              </a:spcBef>
              <a:spcAft>
                <a:spcPts val="0"/>
              </a:spcAft>
              <a:buClr>
                <a:schemeClr val="dk1"/>
              </a:buClr>
              <a:buSzPts val="2400"/>
              <a:buChar char="•"/>
            </a:pPr>
            <a:r>
              <a:rPr lang="en-GB"/>
              <a:t>Client/ designer/ Contractor</a:t>
            </a:r>
            <a:endParaRPr>
              <a:latin typeface="Arial"/>
              <a:ea typeface="Arial"/>
              <a:cs typeface="Arial"/>
              <a:sym typeface="Arial"/>
            </a:endParaRPr>
          </a:p>
          <a:p>
            <a:pPr marL="228600" lvl="0" indent="-228600" algn="l" rtl="0">
              <a:lnSpc>
                <a:spcPct val="90000"/>
              </a:lnSpc>
              <a:spcBef>
                <a:spcPts val="1000"/>
              </a:spcBef>
              <a:spcAft>
                <a:spcPts val="0"/>
              </a:spcAft>
              <a:buClr>
                <a:schemeClr val="dk1"/>
              </a:buClr>
              <a:buSzPts val="2200"/>
              <a:buChar char="•"/>
            </a:pPr>
            <a:r>
              <a:rPr lang="en-GB"/>
              <a:t>Mindset of the industry</a:t>
            </a:r>
            <a:endParaRPr>
              <a:latin typeface="Arial"/>
              <a:ea typeface="Arial"/>
              <a:cs typeface="Arial"/>
              <a:sym typeface="Arial"/>
            </a:endParaRPr>
          </a:p>
          <a:p>
            <a:pPr marL="685800" lvl="1" indent="-76200" algn="l" rtl="0">
              <a:lnSpc>
                <a:spcPct val="90000"/>
              </a:lnSpc>
              <a:spcBef>
                <a:spcPts val="500"/>
              </a:spcBef>
              <a:spcAft>
                <a:spcPts val="0"/>
              </a:spcAft>
              <a:buClr>
                <a:schemeClr val="dk1"/>
              </a:buClr>
              <a:buSzPts val="2400"/>
              <a:buNone/>
            </a:pPr>
            <a:endParaRPr>
              <a:latin typeface="Arial"/>
              <a:ea typeface="Arial"/>
              <a:cs typeface="Arial"/>
              <a:sym typeface="Arial"/>
            </a:endParaRPr>
          </a:p>
          <a:p>
            <a:pPr marL="457200" lvl="1" indent="0" algn="l" rtl="0">
              <a:lnSpc>
                <a:spcPct val="90000"/>
              </a:lnSpc>
              <a:spcBef>
                <a:spcPts val="500"/>
              </a:spcBef>
              <a:spcAft>
                <a:spcPts val="0"/>
              </a:spcAft>
              <a:buClr>
                <a:schemeClr val="dk1"/>
              </a:buClr>
              <a:buSzPts val="2400"/>
              <a:buNone/>
            </a:pPr>
            <a:endParaRPr>
              <a:latin typeface="Arial"/>
              <a:ea typeface="Arial"/>
              <a:cs typeface="Arial"/>
              <a:sym typeface="Arial"/>
            </a:endParaRPr>
          </a:p>
          <a:p>
            <a:pPr marL="457200" lvl="1" indent="0" algn="l" rtl="0">
              <a:lnSpc>
                <a:spcPct val="90000"/>
              </a:lnSpc>
              <a:spcBef>
                <a:spcPts val="500"/>
              </a:spcBef>
              <a:spcAft>
                <a:spcPts val="0"/>
              </a:spcAft>
              <a:buClr>
                <a:schemeClr val="dk1"/>
              </a:buClr>
              <a:buSzPts val="2400"/>
              <a:buNone/>
            </a:pPr>
            <a:endParaRPr/>
          </a:p>
          <a:p>
            <a:pPr marL="685800" lvl="1" indent="-76200" algn="l" rtl="0">
              <a:lnSpc>
                <a:spcPct val="90000"/>
              </a:lnSpc>
              <a:spcBef>
                <a:spcPts val="500"/>
              </a:spcBef>
              <a:spcAft>
                <a:spcPts val="0"/>
              </a:spcAft>
              <a:buClr>
                <a:schemeClr val="dk1"/>
              </a:buClr>
              <a:buSzPts val="2400"/>
              <a:buNone/>
            </a:pPr>
            <a:endParaRPr/>
          </a:p>
          <a:p>
            <a:pPr marL="685800" lvl="1" indent="-76200" algn="l" rtl="0">
              <a:lnSpc>
                <a:spcPct val="90000"/>
              </a:lnSpc>
              <a:spcBef>
                <a:spcPts val="500"/>
              </a:spcBef>
              <a:spcAft>
                <a:spcPts val="0"/>
              </a:spcAft>
              <a:buClr>
                <a:schemeClr val="dk1"/>
              </a:buClr>
              <a:buSzPts val="2400"/>
              <a:buNone/>
            </a:pPr>
            <a:endParaRPr/>
          </a:p>
          <a:p>
            <a:pPr marL="685800" lvl="1" indent="-76200" algn="l" rtl="0">
              <a:lnSpc>
                <a:spcPct val="90000"/>
              </a:lnSpc>
              <a:spcBef>
                <a:spcPts val="500"/>
              </a:spcBef>
              <a:spcAft>
                <a:spcPts val="0"/>
              </a:spcAft>
              <a:buClr>
                <a:schemeClr val="dk1"/>
              </a:buClr>
              <a:buSzPts val="2400"/>
              <a:buNone/>
            </a:pPr>
            <a:endParaRPr b="1"/>
          </a:p>
          <a:p>
            <a:pPr marL="685800" lvl="1" indent="-76200" algn="l" rtl="0">
              <a:lnSpc>
                <a:spcPct val="90000"/>
              </a:lnSpc>
              <a:spcBef>
                <a:spcPts val="500"/>
              </a:spcBef>
              <a:spcAft>
                <a:spcPts val="0"/>
              </a:spcAft>
              <a:buClr>
                <a:schemeClr val="dk1"/>
              </a:buClr>
              <a:buSzPts val="2400"/>
              <a:buNone/>
            </a:pPr>
            <a:endParaRPr/>
          </a:p>
          <a:p>
            <a:pPr marL="685800" lvl="1" indent="-76200" algn="l" rtl="0">
              <a:lnSpc>
                <a:spcPct val="90000"/>
              </a:lnSpc>
              <a:spcBef>
                <a:spcPts val="500"/>
              </a:spcBef>
              <a:spcAft>
                <a:spcPts val="0"/>
              </a:spcAft>
              <a:buClr>
                <a:schemeClr val="dk1"/>
              </a:buClr>
              <a:buSzPts val="2400"/>
              <a:buNone/>
            </a:pPr>
            <a:endParaRPr/>
          </a:p>
          <a:p>
            <a:pPr marL="228600" lvl="0" indent="-88900" algn="l" rtl="0">
              <a:lnSpc>
                <a:spcPct val="90000"/>
              </a:lnSpc>
              <a:spcBef>
                <a:spcPts val="1000"/>
              </a:spcBef>
              <a:spcAft>
                <a:spcPts val="0"/>
              </a:spcAft>
              <a:buClr>
                <a:schemeClr val="dk1"/>
              </a:buClr>
              <a:buSzPts val="2200"/>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4"/>
        <p:cNvGrpSpPr/>
        <p:nvPr/>
      </p:nvGrpSpPr>
      <p:grpSpPr>
        <a:xfrm>
          <a:off x="0" y="0"/>
          <a:ext cx="0" cy="0"/>
          <a:chOff x="0" y="0"/>
          <a:chExt cx="0" cy="0"/>
        </a:xfrm>
      </p:grpSpPr>
      <p:sp>
        <p:nvSpPr>
          <p:cNvPr id="255" name="Google Shape;25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GB" sz="4400"/>
              <a:t>Modular Building in Circular Economy</a:t>
            </a:r>
            <a:endParaRPr sz="4400"/>
          </a:p>
        </p:txBody>
      </p:sp>
      <p:grpSp>
        <p:nvGrpSpPr>
          <p:cNvPr id="256" name="Google Shape;256;p16"/>
          <p:cNvGrpSpPr/>
          <p:nvPr/>
        </p:nvGrpSpPr>
        <p:grpSpPr>
          <a:xfrm>
            <a:off x="838200" y="2906192"/>
            <a:ext cx="10515599" cy="2190202"/>
            <a:chOff x="0" y="1080567"/>
            <a:chExt cx="10515599" cy="2190202"/>
          </a:xfrm>
        </p:grpSpPr>
        <p:sp>
          <p:nvSpPr>
            <p:cNvPr id="257" name="Google Shape;257;p16"/>
            <p:cNvSpPr/>
            <p:nvPr/>
          </p:nvSpPr>
          <p:spPr>
            <a:xfrm>
              <a:off x="0" y="1080567"/>
              <a:ext cx="2957512" cy="1878020"/>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6"/>
            <p:cNvSpPr/>
            <p:nvPr/>
          </p:nvSpPr>
          <p:spPr>
            <a:xfrm>
              <a:off x="328612" y="1392749"/>
              <a:ext cx="2957512" cy="1878020"/>
            </a:xfrm>
            <a:prstGeom prst="roundRect">
              <a:avLst>
                <a:gd name="adj" fmla="val 10000"/>
              </a:avLst>
            </a:prstGeom>
            <a:solidFill>
              <a:schemeClr val="lt1">
                <a:alpha val="89803"/>
              </a:schemeClr>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6"/>
            <p:cNvSpPr txBox="1"/>
            <p:nvPr/>
          </p:nvSpPr>
          <p:spPr>
            <a:xfrm>
              <a:off x="383617" y="1447754"/>
              <a:ext cx="2847502" cy="176801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dk1"/>
                </a:buClr>
                <a:buSzPts val="2000"/>
                <a:buFont typeface="Calibri"/>
                <a:buNone/>
              </a:pPr>
              <a:r>
                <a:rPr lang="en-GB" sz="2000">
                  <a:solidFill>
                    <a:schemeClr val="dk1"/>
                  </a:solidFill>
                  <a:latin typeface="Calibri"/>
                  <a:ea typeface="Calibri"/>
                  <a:cs typeface="Calibri"/>
                  <a:sym typeface="Calibri"/>
                </a:rPr>
                <a:t>Group Exercise: </a:t>
              </a:r>
              <a:endParaRPr/>
            </a:p>
          </p:txBody>
        </p:sp>
        <p:sp>
          <p:nvSpPr>
            <p:cNvPr id="260" name="Google Shape;260;p16"/>
            <p:cNvSpPr/>
            <p:nvPr/>
          </p:nvSpPr>
          <p:spPr>
            <a:xfrm>
              <a:off x="3614737" y="1080567"/>
              <a:ext cx="2957512" cy="1878020"/>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6"/>
            <p:cNvSpPr/>
            <p:nvPr/>
          </p:nvSpPr>
          <p:spPr>
            <a:xfrm>
              <a:off x="3943350" y="1392749"/>
              <a:ext cx="2957512" cy="1878020"/>
            </a:xfrm>
            <a:prstGeom prst="roundRect">
              <a:avLst>
                <a:gd name="adj" fmla="val 10000"/>
              </a:avLst>
            </a:prstGeom>
            <a:solidFill>
              <a:schemeClr val="lt1">
                <a:alpha val="89803"/>
              </a:schemeClr>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6"/>
            <p:cNvSpPr txBox="1"/>
            <p:nvPr/>
          </p:nvSpPr>
          <p:spPr>
            <a:xfrm>
              <a:off x="3998355" y="1447754"/>
              <a:ext cx="2847502" cy="176801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dk1"/>
                </a:buClr>
                <a:buSzPts val="2000"/>
                <a:buFont typeface="Calibri"/>
                <a:buNone/>
              </a:pPr>
              <a:r>
                <a:rPr lang="en-GB" sz="2000">
                  <a:solidFill>
                    <a:schemeClr val="dk1"/>
                  </a:solidFill>
                  <a:latin typeface="Calibri"/>
                  <a:ea typeface="Calibri"/>
                  <a:cs typeface="Calibri"/>
                  <a:sym typeface="Calibri"/>
                </a:rPr>
                <a:t>1. Discuss aspects of Modular Building that addresses the concept of Circular Economy.</a:t>
              </a:r>
              <a:endParaRPr/>
            </a:p>
          </p:txBody>
        </p:sp>
        <p:sp>
          <p:nvSpPr>
            <p:cNvPr id="263" name="Google Shape;263;p16"/>
            <p:cNvSpPr/>
            <p:nvPr/>
          </p:nvSpPr>
          <p:spPr>
            <a:xfrm>
              <a:off x="7229475" y="1080567"/>
              <a:ext cx="2957512" cy="1878020"/>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a:off x="7558087" y="1392749"/>
              <a:ext cx="2957512" cy="1878020"/>
            </a:xfrm>
            <a:prstGeom prst="roundRect">
              <a:avLst>
                <a:gd name="adj" fmla="val 10000"/>
              </a:avLst>
            </a:prstGeom>
            <a:solidFill>
              <a:schemeClr val="lt1">
                <a:alpha val="89803"/>
              </a:schemeClr>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6"/>
            <p:cNvSpPr txBox="1"/>
            <p:nvPr/>
          </p:nvSpPr>
          <p:spPr>
            <a:xfrm>
              <a:off x="7613092" y="1447754"/>
              <a:ext cx="2847502" cy="176801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dk1"/>
                </a:buClr>
                <a:buSzPts val="2000"/>
                <a:buFont typeface="Calibri"/>
                <a:buNone/>
              </a:pPr>
              <a:r>
                <a:rPr lang="en-GB" sz="2000">
                  <a:solidFill>
                    <a:schemeClr val="dk1"/>
                  </a:solidFill>
                  <a:latin typeface="Calibri"/>
                  <a:ea typeface="Calibri"/>
                  <a:cs typeface="Calibri"/>
                  <a:sym typeface="Calibri"/>
                </a:rPr>
                <a:t>2. Discuss strategies that can be adopted by builders to meet the requirement of circular economy in construction. </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9"/>
        <p:cNvGrpSpPr/>
        <p:nvPr/>
      </p:nvGrpSpPr>
      <p:grpSpPr>
        <a:xfrm>
          <a:off x="0" y="0"/>
          <a:ext cx="0" cy="0"/>
          <a:chOff x="0" y="0"/>
          <a:chExt cx="0" cy="0"/>
        </a:xfrm>
      </p:grpSpPr>
      <p:sp>
        <p:nvSpPr>
          <p:cNvPr id="270" name="Google Shape;27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GB" sz="4400"/>
              <a:t>Modular Building in Circular Economy</a:t>
            </a:r>
            <a:endParaRPr/>
          </a:p>
        </p:txBody>
      </p:sp>
      <p:grpSp>
        <p:nvGrpSpPr>
          <p:cNvPr id="271" name="Google Shape;271;p17"/>
          <p:cNvGrpSpPr/>
          <p:nvPr/>
        </p:nvGrpSpPr>
        <p:grpSpPr>
          <a:xfrm>
            <a:off x="846261" y="1696667"/>
            <a:ext cx="10499477" cy="4339379"/>
            <a:chOff x="8061" y="5979"/>
            <a:chExt cx="10499477" cy="4339379"/>
          </a:xfrm>
        </p:grpSpPr>
        <p:sp>
          <p:nvSpPr>
            <p:cNvPr id="272" name="Google Shape;272;p17"/>
            <p:cNvSpPr/>
            <p:nvPr/>
          </p:nvSpPr>
          <p:spPr>
            <a:xfrm>
              <a:off x="3040792" y="870618"/>
              <a:ext cx="667342" cy="91440"/>
            </a:xfrm>
            <a:custGeom>
              <a:avLst/>
              <a:gdLst/>
              <a:ahLst/>
              <a:cxnLst/>
              <a:rect l="l" t="t" r="r" b="b"/>
              <a:pathLst>
                <a:path w="120000" h="120000" extrusionOk="0">
                  <a:moveTo>
                    <a:pt x="0" y="60000"/>
                  </a:moveTo>
                  <a:lnTo>
                    <a:pt x="120000" y="60000"/>
                  </a:lnTo>
                </a:path>
              </a:pathLst>
            </a:custGeom>
            <a:noFill/>
            <a:ln w="9525" cap="flat" cmpd="sng">
              <a:solidFill>
                <a:srgbClr val="4372C3"/>
              </a:solidFill>
              <a:prstDash val="solid"/>
              <a:miter lim="800000"/>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7"/>
            <p:cNvSpPr txBox="1"/>
            <p:nvPr/>
          </p:nvSpPr>
          <p:spPr>
            <a:xfrm>
              <a:off x="3357014" y="912848"/>
              <a:ext cx="34897" cy="697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274" name="Google Shape;274;p17"/>
            <p:cNvSpPr/>
            <p:nvPr/>
          </p:nvSpPr>
          <p:spPr>
            <a:xfrm>
              <a:off x="8061" y="5979"/>
              <a:ext cx="3034531" cy="1820718"/>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7"/>
            <p:cNvSpPr txBox="1"/>
            <p:nvPr/>
          </p:nvSpPr>
          <p:spPr>
            <a:xfrm>
              <a:off x="8061" y="5979"/>
              <a:ext cx="3034531" cy="1820718"/>
            </a:xfrm>
            <a:prstGeom prst="rect">
              <a:avLst/>
            </a:prstGeom>
            <a:noFill/>
            <a:ln>
              <a:noFill/>
            </a:ln>
          </p:spPr>
          <p:txBody>
            <a:bodyPr spcFirstLastPara="1" wrap="square" lIns="148675" tIns="156075" rIns="148675" bIns="156075"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en-GB" sz="2300">
                  <a:solidFill>
                    <a:schemeClr val="lt1"/>
                  </a:solidFill>
                  <a:latin typeface="Calibri"/>
                  <a:ea typeface="Calibri"/>
                  <a:cs typeface="Calibri"/>
                  <a:sym typeface="Calibri"/>
                </a:rPr>
                <a:t>Waste reduction at the design and production phase/ lean production chain</a:t>
              </a:r>
              <a:endParaRPr/>
            </a:p>
          </p:txBody>
        </p:sp>
        <p:sp>
          <p:nvSpPr>
            <p:cNvPr id="276" name="Google Shape;276;p17"/>
            <p:cNvSpPr/>
            <p:nvPr/>
          </p:nvSpPr>
          <p:spPr>
            <a:xfrm>
              <a:off x="6773265" y="870618"/>
              <a:ext cx="667342" cy="91440"/>
            </a:xfrm>
            <a:custGeom>
              <a:avLst/>
              <a:gdLst/>
              <a:ahLst/>
              <a:cxnLst/>
              <a:rect l="l" t="t" r="r" b="b"/>
              <a:pathLst>
                <a:path w="120000" h="120000" extrusionOk="0">
                  <a:moveTo>
                    <a:pt x="0" y="60000"/>
                  </a:moveTo>
                  <a:lnTo>
                    <a:pt x="120000" y="60000"/>
                  </a:lnTo>
                </a:path>
              </a:pathLst>
            </a:custGeom>
            <a:noFill/>
            <a:ln w="9525" cap="flat" cmpd="sng">
              <a:solidFill>
                <a:srgbClr val="43BCB8"/>
              </a:solidFill>
              <a:prstDash val="solid"/>
              <a:miter lim="800000"/>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7"/>
            <p:cNvSpPr txBox="1"/>
            <p:nvPr/>
          </p:nvSpPr>
          <p:spPr>
            <a:xfrm>
              <a:off x="7089488" y="912848"/>
              <a:ext cx="34897" cy="697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278" name="Google Shape;278;p17"/>
            <p:cNvSpPr/>
            <p:nvPr/>
          </p:nvSpPr>
          <p:spPr>
            <a:xfrm>
              <a:off x="3740534" y="5979"/>
              <a:ext cx="3034531" cy="1820718"/>
            </a:xfrm>
            <a:prstGeom prst="rect">
              <a:avLst/>
            </a:prstGeom>
            <a:solidFill>
              <a:srgbClr val="43AEB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7"/>
            <p:cNvSpPr txBox="1"/>
            <p:nvPr/>
          </p:nvSpPr>
          <p:spPr>
            <a:xfrm>
              <a:off x="3740534" y="5979"/>
              <a:ext cx="3034531" cy="1820718"/>
            </a:xfrm>
            <a:prstGeom prst="rect">
              <a:avLst/>
            </a:prstGeom>
            <a:noFill/>
            <a:ln>
              <a:noFill/>
            </a:ln>
          </p:spPr>
          <p:txBody>
            <a:bodyPr spcFirstLastPara="1" wrap="square" lIns="148675" tIns="156075" rIns="148675" bIns="156075"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en-GB" sz="2300">
                  <a:solidFill>
                    <a:schemeClr val="lt1"/>
                  </a:solidFill>
                  <a:latin typeface="Calibri"/>
                  <a:ea typeface="Calibri"/>
                  <a:cs typeface="Calibri"/>
                  <a:sym typeface="Calibri"/>
                </a:rPr>
                <a:t>90% use of secondary materials (scrap, waste, steel etc) into new components</a:t>
              </a:r>
              <a:endParaRPr/>
            </a:p>
          </p:txBody>
        </p:sp>
        <p:sp>
          <p:nvSpPr>
            <p:cNvPr id="280" name="Google Shape;280;p17"/>
            <p:cNvSpPr/>
            <p:nvPr/>
          </p:nvSpPr>
          <p:spPr>
            <a:xfrm>
              <a:off x="1525326" y="1824897"/>
              <a:ext cx="7464946" cy="667342"/>
            </a:xfrm>
            <a:custGeom>
              <a:avLst/>
              <a:gdLst/>
              <a:ahLst/>
              <a:cxnLst/>
              <a:rect l="l" t="t" r="r" b="b"/>
              <a:pathLst>
                <a:path w="120000" h="120000" extrusionOk="0">
                  <a:moveTo>
                    <a:pt x="120000" y="0"/>
                  </a:moveTo>
                  <a:lnTo>
                    <a:pt x="120000" y="63075"/>
                  </a:lnTo>
                  <a:lnTo>
                    <a:pt x="0" y="63075"/>
                  </a:lnTo>
                  <a:lnTo>
                    <a:pt x="0" y="120000"/>
                  </a:lnTo>
                </a:path>
              </a:pathLst>
            </a:custGeom>
            <a:noFill/>
            <a:ln w="9525" cap="flat" cmpd="sng">
              <a:solidFill>
                <a:srgbClr val="45B363"/>
              </a:solidFill>
              <a:prstDash val="solid"/>
              <a:miter lim="800000"/>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7"/>
            <p:cNvSpPr txBox="1"/>
            <p:nvPr/>
          </p:nvSpPr>
          <p:spPr>
            <a:xfrm>
              <a:off x="5070362" y="2155079"/>
              <a:ext cx="374875" cy="697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282" name="Google Shape;282;p17"/>
            <p:cNvSpPr/>
            <p:nvPr/>
          </p:nvSpPr>
          <p:spPr>
            <a:xfrm>
              <a:off x="7473007" y="5979"/>
              <a:ext cx="3034531" cy="1820718"/>
            </a:xfrm>
            <a:prstGeom prst="rect">
              <a:avLst/>
            </a:prstGeom>
            <a:solidFill>
              <a:srgbClr val="44B7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7"/>
            <p:cNvSpPr txBox="1"/>
            <p:nvPr/>
          </p:nvSpPr>
          <p:spPr>
            <a:xfrm>
              <a:off x="7473007" y="5979"/>
              <a:ext cx="3034531" cy="1820718"/>
            </a:xfrm>
            <a:prstGeom prst="rect">
              <a:avLst/>
            </a:prstGeom>
            <a:noFill/>
            <a:ln>
              <a:noFill/>
            </a:ln>
          </p:spPr>
          <p:txBody>
            <a:bodyPr spcFirstLastPara="1" wrap="square" lIns="148675" tIns="156075" rIns="148675" bIns="156075"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en-GB" sz="2300">
                  <a:solidFill>
                    <a:schemeClr val="lt1"/>
                  </a:solidFill>
                  <a:latin typeface="Calibri"/>
                  <a:ea typeface="Calibri"/>
                  <a:cs typeface="Calibri"/>
                  <a:sym typeface="Calibri"/>
                </a:rPr>
                <a:t>Adaptability of the buildings and extension of life during operational stages</a:t>
              </a:r>
              <a:endParaRPr/>
            </a:p>
          </p:txBody>
        </p:sp>
        <p:sp>
          <p:nvSpPr>
            <p:cNvPr id="284" name="Google Shape;284;p17"/>
            <p:cNvSpPr/>
            <p:nvPr/>
          </p:nvSpPr>
          <p:spPr>
            <a:xfrm>
              <a:off x="3040792" y="3389279"/>
              <a:ext cx="667342" cy="91440"/>
            </a:xfrm>
            <a:custGeom>
              <a:avLst/>
              <a:gdLst/>
              <a:ahLst/>
              <a:cxnLst/>
              <a:rect l="l" t="t" r="r" b="b"/>
              <a:pathLst>
                <a:path w="120000" h="120000" extrusionOk="0">
                  <a:moveTo>
                    <a:pt x="0" y="60000"/>
                  </a:moveTo>
                  <a:lnTo>
                    <a:pt x="120000" y="60000"/>
                  </a:lnTo>
                </a:path>
              </a:pathLst>
            </a:custGeom>
            <a:noFill/>
            <a:ln w="9525" cap="flat" cmpd="sng">
              <a:solidFill>
                <a:srgbClr val="6FAA47"/>
              </a:solidFill>
              <a:prstDash val="solid"/>
              <a:miter lim="800000"/>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7"/>
            <p:cNvSpPr txBox="1"/>
            <p:nvPr/>
          </p:nvSpPr>
          <p:spPr>
            <a:xfrm>
              <a:off x="3357014" y="3431509"/>
              <a:ext cx="34897" cy="697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286" name="Google Shape;286;p17"/>
            <p:cNvSpPr/>
            <p:nvPr/>
          </p:nvSpPr>
          <p:spPr>
            <a:xfrm>
              <a:off x="8061" y="2524640"/>
              <a:ext cx="3034531" cy="1820718"/>
            </a:xfrm>
            <a:prstGeom prst="rect">
              <a:avLst/>
            </a:prstGeom>
            <a:solidFill>
              <a:srgbClr val="45B15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7"/>
            <p:cNvSpPr txBox="1"/>
            <p:nvPr/>
          </p:nvSpPr>
          <p:spPr>
            <a:xfrm>
              <a:off x="8061" y="2524640"/>
              <a:ext cx="3034531" cy="1820718"/>
            </a:xfrm>
            <a:prstGeom prst="rect">
              <a:avLst/>
            </a:prstGeom>
            <a:noFill/>
            <a:ln>
              <a:noFill/>
            </a:ln>
          </p:spPr>
          <p:txBody>
            <a:bodyPr spcFirstLastPara="1" wrap="square" lIns="148675" tIns="156075" rIns="148675" bIns="156075"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en-GB" sz="2300">
                  <a:solidFill>
                    <a:schemeClr val="lt1"/>
                  </a:solidFill>
                  <a:latin typeface="Calibri"/>
                  <a:ea typeface="Calibri"/>
                  <a:cs typeface="Calibri"/>
                  <a:sym typeface="Calibri"/>
                </a:rPr>
                <a:t>Dismantling into components for reuse or recycle</a:t>
              </a:r>
              <a:endParaRPr/>
            </a:p>
          </p:txBody>
        </p:sp>
        <p:sp>
          <p:nvSpPr>
            <p:cNvPr id="288" name="Google Shape;288;p17"/>
            <p:cNvSpPr/>
            <p:nvPr/>
          </p:nvSpPr>
          <p:spPr>
            <a:xfrm>
              <a:off x="3740534" y="2524640"/>
              <a:ext cx="3034531" cy="1820718"/>
            </a:xfrm>
            <a:prstGeom prst="rect">
              <a:avLst/>
            </a:prstGeom>
            <a:solidFill>
              <a:srgbClr val="6FAA4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7"/>
            <p:cNvSpPr txBox="1"/>
            <p:nvPr/>
          </p:nvSpPr>
          <p:spPr>
            <a:xfrm>
              <a:off x="3740534" y="2524640"/>
              <a:ext cx="3034531" cy="1820718"/>
            </a:xfrm>
            <a:prstGeom prst="rect">
              <a:avLst/>
            </a:prstGeom>
            <a:noFill/>
            <a:ln>
              <a:noFill/>
            </a:ln>
          </p:spPr>
          <p:txBody>
            <a:bodyPr spcFirstLastPara="1" wrap="square" lIns="148675" tIns="156075" rIns="148675" bIns="156075"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en-GB" sz="2300">
                  <a:solidFill>
                    <a:schemeClr val="lt1"/>
                  </a:solidFill>
                  <a:latin typeface="Calibri"/>
                  <a:ea typeface="Calibri"/>
                  <a:cs typeface="Calibri"/>
                  <a:sym typeface="Calibri"/>
                </a:rPr>
                <a:t>Traceability/storage of materials (buildings as material banks) </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8"/>
          <p:cNvSpPr txBox="1">
            <a:spLocks noGrp="1"/>
          </p:cNvSpPr>
          <p:nvPr>
            <p:ph type="title"/>
          </p:nvPr>
        </p:nvSpPr>
        <p:spPr>
          <a:xfrm>
            <a:off x="70104" y="108458"/>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GB"/>
              <a:t>Modular Build - Conclusion</a:t>
            </a:r>
            <a:endParaRPr/>
          </a:p>
        </p:txBody>
      </p:sp>
      <p:sp>
        <p:nvSpPr>
          <p:cNvPr id="295" name="Google Shape;295;p18"/>
          <p:cNvSpPr txBox="1">
            <a:spLocks noGrp="1"/>
          </p:cNvSpPr>
          <p:nvPr>
            <p:ph type="body" idx="1"/>
          </p:nvPr>
        </p:nvSpPr>
        <p:spPr>
          <a:xfrm>
            <a:off x="210312" y="1434021"/>
            <a:ext cx="11216640" cy="447776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200"/>
              <a:buChar char="•"/>
            </a:pPr>
            <a:r>
              <a:rPr lang="en-GB"/>
              <a:t>Huge demand for housing exists in the UK and abroad</a:t>
            </a:r>
            <a:endParaRPr/>
          </a:p>
          <a:p>
            <a:pPr marL="228600" lvl="0" indent="-88900" algn="l" rtl="0">
              <a:lnSpc>
                <a:spcPct val="90000"/>
              </a:lnSpc>
              <a:spcBef>
                <a:spcPts val="1000"/>
              </a:spcBef>
              <a:spcAft>
                <a:spcPts val="0"/>
              </a:spcAft>
              <a:buClr>
                <a:schemeClr val="dk1"/>
              </a:buClr>
              <a:buSzPts val="2200"/>
              <a:buNone/>
            </a:pPr>
            <a:endParaRPr/>
          </a:p>
          <a:p>
            <a:pPr marL="228600" lvl="0" indent="-228600" algn="l" rtl="0">
              <a:lnSpc>
                <a:spcPct val="90000"/>
              </a:lnSpc>
              <a:spcBef>
                <a:spcPts val="1000"/>
              </a:spcBef>
              <a:spcAft>
                <a:spcPts val="0"/>
              </a:spcAft>
              <a:buClr>
                <a:schemeClr val="dk1"/>
              </a:buClr>
              <a:buSzPts val="2200"/>
              <a:buChar char="•"/>
            </a:pPr>
            <a:r>
              <a:rPr lang="en-GB"/>
              <a:t>Pressure on finite resources and to build efficiently requires new methods of build</a:t>
            </a:r>
            <a:endParaRPr/>
          </a:p>
          <a:p>
            <a:pPr marL="228600" lvl="0" indent="-88900" algn="l" rtl="0">
              <a:lnSpc>
                <a:spcPct val="90000"/>
              </a:lnSpc>
              <a:spcBef>
                <a:spcPts val="1000"/>
              </a:spcBef>
              <a:spcAft>
                <a:spcPts val="0"/>
              </a:spcAft>
              <a:buClr>
                <a:schemeClr val="dk1"/>
              </a:buClr>
              <a:buSzPts val="2200"/>
              <a:buNone/>
            </a:pPr>
            <a:endParaRPr/>
          </a:p>
          <a:p>
            <a:pPr marL="228600" lvl="0" indent="-228600" algn="l" rtl="0">
              <a:lnSpc>
                <a:spcPct val="90000"/>
              </a:lnSpc>
              <a:spcBef>
                <a:spcPts val="1000"/>
              </a:spcBef>
              <a:spcAft>
                <a:spcPts val="0"/>
              </a:spcAft>
              <a:buClr>
                <a:schemeClr val="dk1"/>
              </a:buClr>
              <a:buSzPts val="2200"/>
              <a:buChar char="•"/>
            </a:pPr>
            <a:r>
              <a:rPr lang="en-GB"/>
              <a:t>Prefabrication and delivery/ assembly onsite is aligned to the principle concept of the circular economy – reduction of waste and better use of materials</a:t>
            </a:r>
            <a:endParaRPr/>
          </a:p>
          <a:p>
            <a:pPr marL="228600" lvl="0" indent="-88900" algn="l" rtl="0">
              <a:lnSpc>
                <a:spcPct val="90000"/>
              </a:lnSpc>
              <a:spcBef>
                <a:spcPts val="1000"/>
              </a:spcBef>
              <a:spcAft>
                <a:spcPts val="0"/>
              </a:spcAft>
              <a:buClr>
                <a:schemeClr val="dk1"/>
              </a:buClr>
              <a:buSzPts val="2200"/>
              <a:buNone/>
            </a:pPr>
            <a:endParaRPr/>
          </a:p>
          <a:p>
            <a:pPr marL="228600" lvl="0" indent="-228600" algn="l" rtl="0">
              <a:lnSpc>
                <a:spcPct val="90000"/>
              </a:lnSpc>
              <a:spcBef>
                <a:spcPts val="1000"/>
              </a:spcBef>
              <a:spcAft>
                <a:spcPts val="0"/>
              </a:spcAft>
              <a:buClr>
                <a:schemeClr val="dk1"/>
              </a:buClr>
              <a:buSzPts val="2200"/>
              <a:buChar char="•"/>
            </a:pPr>
            <a:r>
              <a:rPr lang="en-GB"/>
              <a:t>Leads to wider construction efficiencies and cost savings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txBox="1"/>
          <p:nvPr/>
        </p:nvSpPr>
        <p:spPr>
          <a:xfrm>
            <a:off x="149225" y="6135688"/>
            <a:ext cx="2476500" cy="5540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0" i="0" u="none" strike="noStrike" cap="none">
                <a:solidFill>
                  <a:schemeClr val="dk1"/>
                </a:solidFill>
                <a:latin typeface="Arial Black"/>
                <a:ea typeface="Arial Black"/>
                <a:cs typeface="Arial Black"/>
                <a:sym typeface="Arial Black"/>
              </a:rPr>
              <a:t>Circular Economy</a:t>
            </a:r>
            <a:endParaRPr/>
          </a:p>
          <a:p>
            <a:pPr marL="0" marR="0" lvl="0" indent="0" algn="l" rtl="0">
              <a:spcBef>
                <a:spcPts val="0"/>
              </a:spcBef>
              <a:spcAft>
                <a:spcPts val="0"/>
              </a:spcAft>
              <a:buNone/>
            </a:pPr>
            <a:r>
              <a:rPr lang="en-GB" sz="1400" b="0" i="0" u="none" strike="noStrike" cap="none">
                <a:solidFill>
                  <a:schemeClr val="dk1"/>
                </a:solidFill>
                <a:latin typeface="Arial"/>
                <a:ea typeface="Arial"/>
                <a:cs typeface="Arial"/>
                <a:sym typeface="Arial"/>
              </a:rPr>
              <a:t>and the Construction Sector</a:t>
            </a:r>
            <a:endParaRPr/>
          </a:p>
        </p:txBody>
      </p:sp>
      <p:sp>
        <p:nvSpPr>
          <p:cNvPr id="98" name="Google Shape;98;p2"/>
          <p:cNvSpPr/>
          <p:nvPr/>
        </p:nvSpPr>
        <p:spPr>
          <a:xfrm>
            <a:off x="2562225" y="6538913"/>
            <a:ext cx="9172575" cy="46037"/>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1542713" y="6126163"/>
            <a:ext cx="500062" cy="517525"/>
          </a:xfrm>
          <a:prstGeom prst="rect">
            <a:avLst/>
          </a:prstGeom>
          <a:noFill/>
          <a:ln>
            <a:noFill/>
          </a:ln>
        </p:spPr>
      </p:pic>
      <p:sp>
        <p:nvSpPr>
          <p:cNvPr id="100" name="Google Shape;100;p2"/>
          <p:cNvSpPr txBox="1"/>
          <p:nvPr/>
        </p:nvSpPr>
        <p:spPr>
          <a:xfrm>
            <a:off x="149225" y="504825"/>
            <a:ext cx="11893550"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800" b="0" i="0" u="none" strike="noStrike" cap="none" dirty="0">
                <a:solidFill>
                  <a:schemeClr val="dk1"/>
                </a:solidFill>
                <a:latin typeface="Arial Black"/>
                <a:ea typeface="Arial Black"/>
                <a:cs typeface="Arial Black"/>
                <a:sym typeface="Arial Black"/>
              </a:rPr>
              <a:t>Workshop 3a – Innovation and the </a:t>
            </a:r>
            <a:endParaRPr dirty="0"/>
          </a:p>
          <a:p>
            <a:pPr marL="0" marR="0" lvl="0" indent="0" algn="l" rtl="0">
              <a:spcBef>
                <a:spcPts val="0"/>
              </a:spcBef>
              <a:spcAft>
                <a:spcPts val="0"/>
              </a:spcAft>
              <a:buNone/>
            </a:pPr>
            <a:r>
              <a:rPr lang="en-GB" sz="4800" b="0" i="0" u="none" strike="noStrike" cap="none" dirty="0">
                <a:solidFill>
                  <a:schemeClr val="dk1"/>
                </a:solidFill>
                <a:latin typeface="Arial Black"/>
                <a:ea typeface="Arial Black"/>
                <a:cs typeface="Arial Black"/>
                <a:sym typeface="Arial Black"/>
              </a:rPr>
              <a:t>Circular Economy </a:t>
            </a:r>
            <a:endParaRPr dirty="0"/>
          </a:p>
        </p:txBody>
      </p:sp>
      <p:sp>
        <p:nvSpPr>
          <p:cNvPr id="101" name="Google Shape;101;p2"/>
          <p:cNvSpPr txBox="1"/>
          <p:nvPr/>
        </p:nvSpPr>
        <p:spPr>
          <a:xfrm>
            <a:off x="404019" y="2228671"/>
            <a:ext cx="10883900" cy="37856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0" i="0" u="none" strike="noStrike" cap="none" dirty="0">
                <a:solidFill>
                  <a:schemeClr val="dk1"/>
                </a:solidFill>
                <a:latin typeface="Arial"/>
                <a:ea typeface="Arial"/>
                <a:cs typeface="Arial"/>
                <a:sym typeface="Arial"/>
              </a:rPr>
              <a:t>This Workshop is part of a group of three short workshops which highlight three areas of innovation in the construction sector that offers the additional benefit of making the sector more circular. The three areas are:</a:t>
            </a:r>
            <a:endParaRPr dirty="0"/>
          </a:p>
          <a:p>
            <a:pPr marL="0" marR="0" lvl="0" indent="0" algn="l" rtl="0">
              <a:spcBef>
                <a:spcPts val="0"/>
              </a:spcBef>
              <a:spcAft>
                <a:spcPts val="0"/>
              </a:spcAft>
              <a:buNone/>
            </a:pPr>
            <a:endParaRPr sz="2400" b="0" i="0" u="none" strike="noStrike" cap="none" dirty="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2400"/>
              <a:buFont typeface="Arial"/>
              <a:buChar char="•"/>
            </a:pPr>
            <a:r>
              <a:rPr lang="en-GB" sz="2400" b="1" i="0" u="none" strike="noStrike" cap="none" dirty="0">
                <a:solidFill>
                  <a:schemeClr val="dk1"/>
                </a:solidFill>
                <a:latin typeface="Arial"/>
                <a:ea typeface="Arial"/>
                <a:cs typeface="Arial"/>
                <a:sym typeface="Arial"/>
              </a:rPr>
              <a:t>Modular Design and Build</a:t>
            </a:r>
            <a:endParaRPr b="1" dirty="0"/>
          </a:p>
          <a:p>
            <a:pPr marL="342900" marR="0" lvl="0" indent="-190500" algn="l" rtl="0">
              <a:spcBef>
                <a:spcPts val="0"/>
              </a:spcBef>
              <a:spcAft>
                <a:spcPts val="0"/>
              </a:spcAft>
              <a:buClr>
                <a:schemeClr val="dk1"/>
              </a:buClr>
              <a:buSzPts val="2400"/>
              <a:buFont typeface="Arial"/>
              <a:buNone/>
            </a:pPr>
            <a:endParaRPr sz="2400" b="0" i="0" u="none" strike="noStrike" cap="none" dirty="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2400"/>
              <a:buFont typeface="Arial"/>
              <a:buChar char="•"/>
            </a:pPr>
            <a:r>
              <a:rPr lang="en-GB" sz="2400" b="0" i="0" u="none" strike="noStrike" cap="none" dirty="0">
                <a:solidFill>
                  <a:schemeClr val="dk1"/>
                </a:solidFill>
                <a:latin typeface="Arial"/>
                <a:ea typeface="Arial"/>
                <a:cs typeface="Arial"/>
                <a:sym typeface="Arial"/>
              </a:rPr>
              <a:t>Building Information Management</a:t>
            </a:r>
            <a:endParaRPr dirty="0"/>
          </a:p>
          <a:p>
            <a:pPr marL="342900" marR="0" lvl="0" indent="-190500" algn="l" rtl="0">
              <a:spcBef>
                <a:spcPts val="0"/>
              </a:spcBef>
              <a:spcAft>
                <a:spcPts val="0"/>
              </a:spcAft>
              <a:buClr>
                <a:schemeClr val="dk1"/>
              </a:buClr>
              <a:buSzPts val="2400"/>
              <a:buFont typeface="Arial"/>
              <a:buNone/>
            </a:pPr>
            <a:endParaRPr sz="2400" b="0" i="0" u="none" strike="noStrike" cap="none" dirty="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2400"/>
              <a:buFont typeface="Arial"/>
              <a:buChar char="•"/>
            </a:pPr>
            <a:r>
              <a:rPr lang="en-GB" sz="2400" b="0" i="0" u="none" strike="noStrike" cap="none" dirty="0">
                <a:solidFill>
                  <a:schemeClr val="dk1"/>
                </a:solidFill>
                <a:latin typeface="Arial"/>
                <a:ea typeface="Arial"/>
                <a:cs typeface="Arial"/>
                <a:sym typeface="Arial"/>
              </a:rPr>
              <a:t>Refurbishment and Building Layers</a:t>
            </a:r>
            <a:endParaRPr dirty="0"/>
          </a:p>
          <a:p>
            <a:pPr marL="0" marR="0" lvl="0" indent="0" algn="l" rtl="0">
              <a:spcBef>
                <a:spcPts val="0"/>
              </a:spcBef>
              <a:spcAft>
                <a:spcPts val="0"/>
              </a:spcAft>
              <a:buNone/>
            </a:pP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3"/>
          <p:cNvSpPr txBox="1"/>
          <p:nvPr/>
        </p:nvSpPr>
        <p:spPr>
          <a:xfrm>
            <a:off x="149225" y="6135688"/>
            <a:ext cx="2476500" cy="5540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0" i="0" u="none" strike="noStrike" cap="none">
                <a:solidFill>
                  <a:schemeClr val="dk1"/>
                </a:solidFill>
                <a:latin typeface="Arial Black"/>
                <a:ea typeface="Arial Black"/>
                <a:cs typeface="Arial Black"/>
                <a:sym typeface="Arial Black"/>
              </a:rPr>
              <a:t>Circular Economy</a:t>
            </a:r>
            <a:endParaRPr/>
          </a:p>
          <a:p>
            <a:pPr marL="0" marR="0" lvl="0" indent="0" algn="l" rtl="0">
              <a:spcBef>
                <a:spcPts val="0"/>
              </a:spcBef>
              <a:spcAft>
                <a:spcPts val="0"/>
              </a:spcAft>
              <a:buNone/>
            </a:pPr>
            <a:r>
              <a:rPr lang="en-GB" sz="1400" b="0" i="0" u="none" strike="noStrike" cap="none">
                <a:solidFill>
                  <a:schemeClr val="dk1"/>
                </a:solidFill>
                <a:latin typeface="Arial"/>
                <a:ea typeface="Arial"/>
                <a:cs typeface="Arial"/>
                <a:sym typeface="Arial"/>
              </a:rPr>
              <a:t>and the Construction Sector</a:t>
            </a:r>
            <a:endParaRPr/>
          </a:p>
        </p:txBody>
      </p:sp>
      <p:sp>
        <p:nvSpPr>
          <p:cNvPr id="108" name="Google Shape;108;p3"/>
          <p:cNvSpPr/>
          <p:nvPr/>
        </p:nvSpPr>
        <p:spPr>
          <a:xfrm>
            <a:off x="2562225" y="6538913"/>
            <a:ext cx="9172575" cy="46037"/>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9" name="Google Shape;109;p3"/>
          <p:cNvPicPr preferRelativeResize="0"/>
          <p:nvPr/>
        </p:nvPicPr>
        <p:blipFill rotWithShape="1">
          <a:blip r:embed="rId3">
            <a:alphaModFix/>
          </a:blip>
          <a:srcRect/>
          <a:stretch/>
        </p:blipFill>
        <p:spPr>
          <a:xfrm>
            <a:off x="11542713" y="6126163"/>
            <a:ext cx="500062" cy="517525"/>
          </a:xfrm>
          <a:prstGeom prst="rect">
            <a:avLst/>
          </a:prstGeom>
          <a:noFill/>
          <a:ln>
            <a:noFill/>
          </a:ln>
        </p:spPr>
      </p:pic>
      <p:sp>
        <p:nvSpPr>
          <p:cNvPr id="110" name="Google Shape;110;p3"/>
          <p:cNvSpPr txBox="1"/>
          <p:nvPr/>
        </p:nvSpPr>
        <p:spPr>
          <a:xfrm>
            <a:off x="149225" y="504825"/>
            <a:ext cx="11393488"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800" b="0" i="0" u="none" strike="noStrike" cap="none">
                <a:solidFill>
                  <a:schemeClr val="dk1"/>
                </a:solidFill>
                <a:latin typeface="Arial Black"/>
                <a:ea typeface="Arial Black"/>
                <a:cs typeface="Arial Black"/>
                <a:sym typeface="Arial Black"/>
              </a:rPr>
              <a:t>Innovation and the </a:t>
            </a:r>
            <a:br>
              <a:rPr lang="en-GB" sz="4800" b="0" i="0" u="none" strike="noStrike" cap="none">
                <a:solidFill>
                  <a:schemeClr val="dk1"/>
                </a:solidFill>
                <a:latin typeface="Arial Black"/>
                <a:ea typeface="Arial Black"/>
                <a:cs typeface="Arial Black"/>
                <a:sym typeface="Arial Black"/>
              </a:rPr>
            </a:br>
            <a:r>
              <a:rPr lang="en-GB" sz="4800" b="0" i="0" u="none" strike="noStrike" cap="none">
                <a:solidFill>
                  <a:schemeClr val="dk1"/>
                </a:solidFill>
                <a:latin typeface="Arial Black"/>
                <a:ea typeface="Arial Black"/>
                <a:cs typeface="Arial Black"/>
                <a:sym typeface="Arial Black"/>
              </a:rPr>
              <a:t>Circular Economy </a:t>
            </a:r>
            <a:endParaRPr/>
          </a:p>
        </p:txBody>
      </p:sp>
      <p:sp>
        <p:nvSpPr>
          <p:cNvPr id="111" name="Google Shape;111;p3"/>
          <p:cNvSpPr txBox="1"/>
          <p:nvPr/>
        </p:nvSpPr>
        <p:spPr>
          <a:xfrm>
            <a:off x="404019" y="2228671"/>
            <a:ext cx="6770504"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0" i="0" u="none" strike="noStrike" cap="none" dirty="0">
                <a:solidFill>
                  <a:schemeClr val="dk1"/>
                </a:solidFill>
                <a:latin typeface="Arial"/>
                <a:ea typeface="Arial"/>
                <a:cs typeface="Arial"/>
                <a:sym typeface="Arial"/>
              </a:rPr>
              <a:t>The construction sector is conservative, where innovation has been slow over the past 20 years.  Contrast developments in the manufacturing sector.</a:t>
            </a:r>
            <a:endParaRPr dirty="0"/>
          </a:p>
          <a:p>
            <a:pPr marL="0" marR="0" lvl="0" indent="0" algn="l" rtl="0">
              <a:spcBef>
                <a:spcPts val="0"/>
              </a:spcBef>
              <a:spcAft>
                <a:spcPts val="0"/>
              </a:spcAft>
              <a:buNone/>
            </a:pPr>
            <a:r>
              <a:rPr lang="en-GB" sz="2400" b="0" i="0" u="none" strike="noStrike" cap="none" dirty="0">
                <a:solidFill>
                  <a:schemeClr val="dk1"/>
                </a:solidFill>
                <a:latin typeface="Arial"/>
                <a:ea typeface="Arial"/>
                <a:cs typeface="Arial"/>
                <a:sym typeface="Arial"/>
              </a:rPr>
              <a:t> </a:t>
            </a:r>
            <a:endParaRPr dirty="0"/>
          </a:p>
          <a:p>
            <a:pPr marL="0" marR="0" lvl="0" indent="0" algn="l" rtl="0">
              <a:spcBef>
                <a:spcPts val="0"/>
              </a:spcBef>
              <a:spcAft>
                <a:spcPts val="0"/>
              </a:spcAft>
              <a:buNone/>
            </a:pPr>
            <a:r>
              <a:rPr lang="en-GB" sz="2400" b="1" i="0" u="none" strike="noStrike" cap="none" dirty="0">
                <a:solidFill>
                  <a:schemeClr val="dk1"/>
                </a:solidFill>
                <a:latin typeface="Arial"/>
                <a:ea typeface="Arial"/>
                <a:cs typeface="Arial"/>
                <a:sym typeface="Arial"/>
              </a:rPr>
              <a:t>Task:  </a:t>
            </a:r>
            <a:r>
              <a:rPr lang="en-GB" sz="2400" i="0" u="none" strike="noStrike" cap="none" dirty="0">
                <a:solidFill>
                  <a:schemeClr val="dk1"/>
                </a:solidFill>
                <a:latin typeface="Arial"/>
                <a:ea typeface="Arial"/>
                <a:cs typeface="Arial"/>
                <a:sym typeface="Arial"/>
              </a:rPr>
              <a:t>Before starting this workshop think why has the sector been slow to innovate and develop new ways of working?</a:t>
            </a:r>
            <a:endParaRPr dirty="0"/>
          </a:p>
          <a:p>
            <a:pPr marL="0" marR="0" lvl="0" indent="0" algn="l" rtl="0">
              <a:spcBef>
                <a:spcPts val="0"/>
              </a:spcBef>
              <a:spcAft>
                <a:spcPts val="0"/>
              </a:spcAft>
              <a:buNone/>
            </a:pPr>
            <a:endParaRPr sz="2400" b="0" i="0" u="none" strike="noStrike" cap="none" dirty="0">
              <a:solidFill>
                <a:schemeClr val="dk1"/>
              </a:solidFill>
              <a:latin typeface="Arial"/>
              <a:ea typeface="Arial"/>
              <a:cs typeface="Arial"/>
              <a:sym typeface="Arial"/>
            </a:endParaRPr>
          </a:p>
        </p:txBody>
      </p:sp>
      <p:pic>
        <p:nvPicPr>
          <p:cNvPr id="112" name="Google Shape;112;p3" descr="A picture containing indoor, fence, building&#10;&#10;Description automatically generated"/>
          <p:cNvPicPr preferRelativeResize="0"/>
          <p:nvPr/>
        </p:nvPicPr>
        <p:blipFill rotWithShape="1">
          <a:blip r:embed="rId4">
            <a:alphaModFix/>
          </a:blip>
          <a:srcRect/>
          <a:stretch/>
        </p:blipFill>
        <p:spPr>
          <a:xfrm>
            <a:off x="7409671" y="0"/>
            <a:ext cx="4782329" cy="357553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4" descr="A close up of a cage&#10;&#10;Description automatically generated"/>
          <p:cNvPicPr preferRelativeResize="0"/>
          <p:nvPr/>
        </p:nvPicPr>
        <p:blipFill rotWithShape="1">
          <a:blip r:embed="rId3">
            <a:alphaModFix/>
          </a:blip>
          <a:srcRect/>
          <a:stretch/>
        </p:blipFill>
        <p:spPr>
          <a:xfrm>
            <a:off x="0" y="488"/>
            <a:ext cx="12192000" cy="6857512"/>
          </a:xfrm>
          <a:prstGeom prst="rect">
            <a:avLst/>
          </a:prstGeom>
          <a:noFill/>
          <a:ln>
            <a:noFill/>
          </a:ln>
        </p:spPr>
      </p:pic>
      <p:sp>
        <p:nvSpPr>
          <p:cNvPr id="118" name="Google Shape;118;p4"/>
          <p:cNvSpPr txBox="1">
            <a:spLocks noGrp="1"/>
          </p:cNvSpPr>
          <p:nvPr>
            <p:ph type="title"/>
          </p:nvPr>
        </p:nvSpPr>
        <p:spPr>
          <a:xfrm>
            <a:off x="169985" y="154110"/>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GB" sz="4800">
                <a:solidFill>
                  <a:schemeClr val="lt1"/>
                </a:solidFill>
                <a:latin typeface="Arial Black"/>
                <a:ea typeface="Arial Black"/>
                <a:cs typeface="Arial Black"/>
                <a:sym typeface="Arial Black"/>
              </a:rPr>
              <a:t>Modular</a:t>
            </a:r>
            <a:r>
              <a:rPr lang="en-GB">
                <a:solidFill>
                  <a:schemeClr val="lt1"/>
                </a:solidFill>
              </a:rPr>
              <a:t> </a:t>
            </a:r>
            <a:r>
              <a:rPr lang="en-GB" sz="4800">
                <a:solidFill>
                  <a:schemeClr val="lt1"/>
                </a:solidFill>
                <a:latin typeface="Arial Black"/>
                <a:ea typeface="Arial Black"/>
                <a:cs typeface="Arial Black"/>
                <a:sym typeface="Arial Black"/>
              </a:rPr>
              <a:t>Design and Build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5"/>
          <p:cNvSpPr txBox="1">
            <a:spLocks noGrp="1"/>
          </p:cNvSpPr>
          <p:nvPr>
            <p:ph type="title"/>
          </p:nvPr>
        </p:nvSpPr>
        <p:spPr>
          <a:xfrm>
            <a:off x="70104" y="108458"/>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GB"/>
              <a:t>Modular Design and Build</a:t>
            </a:r>
            <a:endParaRPr/>
          </a:p>
        </p:txBody>
      </p:sp>
      <p:pic>
        <p:nvPicPr>
          <p:cNvPr id="125" name="Google Shape;125;p5" descr="A tall building&#10;&#10;Description automatically generated"/>
          <p:cNvPicPr preferRelativeResize="0">
            <a:picLocks noGrp="1"/>
          </p:cNvPicPr>
          <p:nvPr>
            <p:ph type="body" idx="1"/>
          </p:nvPr>
        </p:nvPicPr>
        <p:blipFill rotWithShape="1">
          <a:blip r:embed="rId3">
            <a:alphaModFix/>
          </a:blip>
          <a:srcRect/>
          <a:stretch/>
        </p:blipFill>
        <p:spPr>
          <a:xfrm>
            <a:off x="8290560" y="3246873"/>
            <a:ext cx="3901440" cy="2599944"/>
          </a:xfrm>
          <a:prstGeom prst="rect">
            <a:avLst/>
          </a:prstGeom>
          <a:noFill/>
          <a:ln>
            <a:noFill/>
          </a:ln>
        </p:spPr>
      </p:pic>
      <p:sp>
        <p:nvSpPr>
          <p:cNvPr id="126" name="Google Shape;126;p5"/>
          <p:cNvSpPr txBox="1"/>
          <p:nvPr/>
        </p:nvSpPr>
        <p:spPr>
          <a:xfrm>
            <a:off x="345404" y="1434021"/>
            <a:ext cx="6487871" cy="45243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0" i="0" u="none" strike="noStrike" cap="none">
                <a:solidFill>
                  <a:schemeClr val="dk1"/>
                </a:solidFill>
                <a:latin typeface="Arial"/>
                <a:ea typeface="Arial"/>
                <a:cs typeface="Arial"/>
                <a:sym typeface="Arial"/>
              </a:rPr>
              <a:t>In this section you will:</a:t>
            </a:r>
            <a:endParaRPr/>
          </a:p>
          <a:p>
            <a:pPr marL="0" marR="0" lvl="0" indent="0" algn="l" rtl="0">
              <a:spcBef>
                <a:spcPts val="0"/>
              </a:spcBef>
              <a:spcAft>
                <a:spcPts val="0"/>
              </a:spcAft>
              <a:buNone/>
            </a:pPr>
            <a:endParaRPr sz="2400" b="0" i="0" u="none" strike="noStrike" cap="none">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2400"/>
              <a:buFont typeface="Arial"/>
              <a:buChar char="•"/>
            </a:pPr>
            <a:r>
              <a:rPr lang="en-GB" sz="2400" b="0" i="0" u="none" strike="noStrike" cap="none">
                <a:solidFill>
                  <a:schemeClr val="dk1"/>
                </a:solidFill>
                <a:latin typeface="Arial"/>
                <a:ea typeface="Arial"/>
                <a:cs typeface="Arial"/>
                <a:sym typeface="Arial"/>
              </a:rPr>
              <a:t>Gain understanding of modular building and applications</a:t>
            </a:r>
            <a:endParaRPr/>
          </a:p>
          <a:p>
            <a:pPr marL="342900" marR="0" lvl="0" indent="-19050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2400"/>
              <a:buFont typeface="Arial"/>
              <a:buChar char="•"/>
            </a:pPr>
            <a:r>
              <a:rPr lang="en-GB" sz="2400" b="0" i="0" u="none" strike="noStrike" cap="none">
                <a:solidFill>
                  <a:schemeClr val="dk1"/>
                </a:solidFill>
                <a:latin typeface="Arial"/>
                <a:ea typeface="Arial"/>
                <a:cs typeface="Arial"/>
                <a:sym typeface="Arial"/>
              </a:rPr>
              <a:t>Identify Drivers</a:t>
            </a:r>
            <a:r>
              <a:rPr lang="en-GB" sz="2400">
                <a:solidFill>
                  <a:schemeClr val="dk1"/>
                </a:solidFill>
              </a:rPr>
              <a:t>,</a:t>
            </a:r>
            <a:r>
              <a:rPr lang="en-GB" sz="2400" b="0" i="0" u="none" strike="noStrike" cap="none">
                <a:solidFill>
                  <a:schemeClr val="dk1"/>
                </a:solidFill>
                <a:latin typeface="Arial"/>
                <a:ea typeface="Arial"/>
                <a:cs typeface="Arial"/>
                <a:sym typeface="Arial"/>
              </a:rPr>
              <a:t> Benefits and Barriers to Modular Designs</a:t>
            </a:r>
            <a:endParaRPr/>
          </a:p>
          <a:p>
            <a:pPr marL="342900" marR="0" lvl="0" indent="-19050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2400"/>
              <a:buFont typeface="Arial"/>
              <a:buChar char="•"/>
            </a:pPr>
            <a:r>
              <a:rPr lang="en-GB" sz="2400" b="0" i="0" u="none" strike="noStrike" cap="none">
                <a:solidFill>
                  <a:schemeClr val="dk1"/>
                </a:solidFill>
                <a:latin typeface="Arial"/>
                <a:ea typeface="Arial"/>
                <a:cs typeface="Arial"/>
                <a:sym typeface="Arial"/>
              </a:rPr>
              <a:t>Develop strategies to implementing aspects of circular economy in construction</a:t>
            </a:r>
            <a:endParaRPr/>
          </a:p>
          <a:p>
            <a:pPr marL="0" marR="0" lvl="0" indent="0" algn="l" rtl="0">
              <a:spcBef>
                <a:spcPts val="0"/>
              </a:spcBef>
              <a:spcAft>
                <a:spcPts val="0"/>
              </a:spcAft>
              <a:buNone/>
            </a:pPr>
            <a:endParaRPr sz="2400" b="1"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2400" b="0" i="0" u="none" strike="noStrike" cap="none">
              <a:solidFill>
                <a:schemeClr val="dk1"/>
              </a:solidFill>
              <a:latin typeface="Arial"/>
              <a:ea typeface="Arial"/>
              <a:cs typeface="Arial"/>
              <a:sym typeface="Arial"/>
            </a:endParaRPr>
          </a:p>
        </p:txBody>
      </p:sp>
      <p:sp>
        <p:nvSpPr>
          <p:cNvPr id="127" name="Google Shape;127;p5"/>
          <p:cNvSpPr/>
          <p:nvPr/>
        </p:nvSpPr>
        <p:spPr>
          <a:xfrm>
            <a:off x="7021698" y="2052785"/>
            <a:ext cx="897246" cy="897246"/>
          </a:xfrm>
          <a:prstGeom prst="ellipse">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descr="City"/>
          <p:cNvSpPr/>
          <p:nvPr/>
        </p:nvSpPr>
        <p:spPr>
          <a:xfrm>
            <a:off x="7210119" y="2241206"/>
            <a:ext cx="520402" cy="520402"/>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a:off x="7021698" y="3171336"/>
            <a:ext cx="897246" cy="897246"/>
          </a:xfrm>
          <a:prstGeom prst="ellipse">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descr="Checkmark"/>
          <p:cNvSpPr/>
          <p:nvPr/>
        </p:nvSpPr>
        <p:spPr>
          <a:xfrm>
            <a:off x="7210119" y="3359757"/>
            <a:ext cx="520402" cy="520402"/>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7021698" y="4308478"/>
            <a:ext cx="897246" cy="897246"/>
          </a:xfrm>
          <a:prstGeom prst="ellipse">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descr="Light Bulb and Gear"/>
          <p:cNvSpPr/>
          <p:nvPr/>
        </p:nvSpPr>
        <p:spPr>
          <a:xfrm>
            <a:off x="7210120" y="4496899"/>
            <a:ext cx="520402" cy="520402"/>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6"/>
          <p:cNvSpPr txBox="1">
            <a:spLocks noGrp="1"/>
          </p:cNvSpPr>
          <p:nvPr>
            <p:ph type="title"/>
          </p:nvPr>
        </p:nvSpPr>
        <p:spPr>
          <a:xfrm>
            <a:off x="70104" y="108458"/>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GB"/>
              <a:t>Modular Buildings</a:t>
            </a:r>
            <a:endParaRPr/>
          </a:p>
        </p:txBody>
      </p:sp>
      <p:sp>
        <p:nvSpPr>
          <p:cNvPr id="138" name="Google Shape;138;p6"/>
          <p:cNvSpPr txBox="1">
            <a:spLocks noGrp="1"/>
          </p:cNvSpPr>
          <p:nvPr>
            <p:ph type="body" idx="1"/>
          </p:nvPr>
        </p:nvSpPr>
        <p:spPr>
          <a:xfrm>
            <a:off x="210312" y="1892807"/>
            <a:ext cx="6243497" cy="401897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200"/>
              <a:buNone/>
            </a:pPr>
            <a:r>
              <a:rPr lang="en-GB"/>
              <a:t>What do you think of when you hear the term “Modular Buildings”?</a:t>
            </a:r>
            <a:endParaRPr/>
          </a:p>
          <a:p>
            <a:pPr marL="0" lvl="0" indent="0" algn="l" rtl="0">
              <a:lnSpc>
                <a:spcPct val="90000"/>
              </a:lnSpc>
              <a:spcBef>
                <a:spcPts val="1000"/>
              </a:spcBef>
              <a:spcAft>
                <a:spcPts val="0"/>
              </a:spcAft>
              <a:buClr>
                <a:schemeClr val="dk1"/>
              </a:buClr>
              <a:buSzPts val="2200"/>
              <a:buNone/>
            </a:pPr>
            <a:endParaRPr/>
          </a:p>
          <a:p>
            <a:pPr marL="0" lvl="0" indent="0" algn="l" rtl="0">
              <a:lnSpc>
                <a:spcPct val="90000"/>
              </a:lnSpc>
              <a:spcBef>
                <a:spcPts val="1000"/>
              </a:spcBef>
              <a:spcAft>
                <a:spcPts val="0"/>
              </a:spcAft>
              <a:buClr>
                <a:schemeClr val="dk1"/>
              </a:buClr>
              <a:buSzPts val="2200"/>
              <a:buNone/>
            </a:pPr>
            <a:r>
              <a:rPr lang="en-GB"/>
              <a:t>Temporary Building?</a:t>
            </a:r>
            <a:endParaRPr/>
          </a:p>
          <a:p>
            <a:pPr marL="0" lvl="0" indent="0" algn="l" rtl="0">
              <a:lnSpc>
                <a:spcPct val="90000"/>
              </a:lnSpc>
              <a:spcBef>
                <a:spcPts val="1000"/>
              </a:spcBef>
              <a:spcAft>
                <a:spcPts val="0"/>
              </a:spcAft>
              <a:buClr>
                <a:schemeClr val="dk1"/>
              </a:buClr>
              <a:buSzPts val="2200"/>
              <a:buNone/>
            </a:pPr>
            <a:r>
              <a:rPr lang="en-GB"/>
              <a:t>Unattractive Boxes?</a:t>
            </a:r>
            <a:endParaRPr/>
          </a:p>
          <a:p>
            <a:pPr marL="0" lvl="0" indent="0" algn="l" rtl="0">
              <a:lnSpc>
                <a:spcPct val="90000"/>
              </a:lnSpc>
              <a:spcBef>
                <a:spcPts val="1000"/>
              </a:spcBef>
              <a:spcAft>
                <a:spcPts val="0"/>
              </a:spcAft>
              <a:buClr>
                <a:schemeClr val="dk1"/>
              </a:buClr>
              <a:buSzPts val="2200"/>
              <a:buNone/>
            </a:pPr>
            <a:r>
              <a:rPr lang="en-GB"/>
              <a:t>Low or poor quality rooms?</a:t>
            </a:r>
            <a:endParaRPr/>
          </a:p>
          <a:p>
            <a:pPr marL="0" lvl="0" indent="0" algn="l" rtl="0">
              <a:lnSpc>
                <a:spcPct val="90000"/>
              </a:lnSpc>
              <a:spcBef>
                <a:spcPts val="1000"/>
              </a:spcBef>
              <a:spcAft>
                <a:spcPts val="0"/>
              </a:spcAft>
              <a:buClr>
                <a:schemeClr val="dk1"/>
              </a:buClr>
              <a:buSzPts val="2200"/>
              <a:buNone/>
            </a:pPr>
            <a:r>
              <a:rPr lang="en-GB"/>
              <a:t>Small Rooms</a:t>
            </a:r>
            <a:endParaRPr/>
          </a:p>
          <a:p>
            <a:pPr marL="0" lvl="0" indent="0" algn="l" rtl="0">
              <a:lnSpc>
                <a:spcPct val="90000"/>
              </a:lnSpc>
              <a:spcBef>
                <a:spcPts val="1000"/>
              </a:spcBef>
              <a:spcAft>
                <a:spcPts val="0"/>
              </a:spcAft>
              <a:buClr>
                <a:schemeClr val="dk1"/>
              </a:buClr>
              <a:buSzPts val="2200"/>
              <a:buNone/>
            </a:pPr>
            <a:r>
              <a:rPr lang="en-GB"/>
              <a:t>Cheap Buildings</a:t>
            </a:r>
            <a:endParaRPr/>
          </a:p>
          <a:p>
            <a:pPr marL="0" lvl="0" indent="0" algn="l" rtl="0">
              <a:lnSpc>
                <a:spcPct val="90000"/>
              </a:lnSpc>
              <a:spcBef>
                <a:spcPts val="1000"/>
              </a:spcBef>
              <a:spcAft>
                <a:spcPts val="0"/>
              </a:spcAft>
              <a:buClr>
                <a:schemeClr val="dk1"/>
              </a:buClr>
              <a:buSzPts val="2200"/>
              <a:buNone/>
            </a:pPr>
            <a:endParaRPr/>
          </a:p>
          <a:p>
            <a:pPr marL="0" lvl="0" indent="0" algn="l" rtl="0">
              <a:lnSpc>
                <a:spcPct val="90000"/>
              </a:lnSpc>
              <a:spcBef>
                <a:spcPts val="1000"/>
              </a:spcBef>
              <a:spcAft>
                <a:spcPts val="0"/>
              </a:spcAft>
              <a:buClr>
                <a:schemeClr val="dk1"/>
              </a:buClr>
              <a:buSzPts val="2200"/>
              <a:buNone/>
            </a:pPr>
            <a:endParaRPr/>
          </a:p>
          <a:p>
            <a:pPr marL="0" lvl="0" indent="0" algn="l" rtl="0">
              <a:lnSpc>
                <a:spcPct val="90000"/>
              </a:lnSpc>
              <a:spcBef>
                <a:spcPts val="1000"/>
              </a:spcBef>
              <a:spcAft>
                <a:spcPts val="0"/>
              </a:spcAft>
              <a:buClr>
                <a:schemeClr val="dk1"/>
              </a:buClr>
              <a:buSzPts val="2200"/>
              <a:buNone/>
            </a:pPr>
            <a:endParaRPr/>
          </a:p>
        </p:txBody>
      </p:sp>
      <p:pic>
        <p:nvPicPr>
          <p:cNvPr id="139" name="Google Shape;139;p6"/>
          <p:cNvPicPr preferRelativeResize="0"/>
          <p:nvPr/>
        </p:nvPicPr>
        <p:blipFill rotWithShape="1">
          <a:blip r:embed="rId3">
            <a:alphaModFix/>
          </a:blip>
          <a:srcRect/>
          <a:stretch/>
        </p:blipFill>
        <p:spPr>
          <a:xfrm>
            <a:off x="6717781" y="2649565"/>
            <a:ext cx="5474219" cy="250546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7"/>
          <p:cNvSpPr txBox="1">
            <a:spLocks noGrp="1"/>
          </p:cNvSpPr>
          <p:nvPr>
            <p:ph type="title"/>
          </p:nvPr>
        </p:nvSpPr>
        <p:spPr>
          <a:xfrm>
            <a:off x="70104" y="108458"/>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GB"/>
              <a:t>Modular Builds</a:t>
            </a:r>
            <a:endParaRPr/>
          </a:p>
        </p:txBody>
      </p:sp>
      <p:sp>
        <p:nvSpPr>
          <p:cNvPr id="146" name="Google Shape;146;p7"/>
          <p:cNvSpPr txBox="1">
            <a:spLocks noGrp="1"/>
          </p:cNvSpPr>
          <p:nvPr>
            <p:ph type="body" idx="1"/>
          </p:nvPr>
        </p:nvSpPr>
        <p:spPr>
          <a:xfrm>
            <a:off x="183807" y="1542479"/>
            <a:ext cx="11292575" cy="4018979"/>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200"/>
              <a:buChar char="•"/>
            </a:pPr>
            <a:r>
              <a:rPr lang="en-GB"/>
              <a:t>Prefabricated Structures or modules</a:t>
            </a:r>
            <a:endParaRPr/>
          </a:p>
          <a:p>
            <a:pPr marL="228600" lvl="0" indent="-228600" algn="l" rtl="0">
              <a:lnSpc>
                <a:spcPct val="90000"/>
              </a:lnSpc>
              <a:spcBef>
                <a:spcPts val="1000"/>
              </a:spcBef>
              <a:spcAft>
                <a:spcPts val="0"/>
              </a:spcAft>
              <a:buClr>
                <a:schemeClr val="dk1"/>
              </a:buClr>
              <a:buSzPts val="2200"/>
              <a:buChar char="•"/>
            </a:pPr>
            <a:r>
              <a:rPr lang="en-GB"/>
              <a:t>Designed and constructed in the factory</a:t>
            </a:r>
            <a:endParaRPr/>
          </a:p>
          <a:p>
            <a:pPr marL="228600" lvl="0" indent="-228600" algn="l" rtl="0">
              <a:lnSpc>
                <a:spcPct val="90000"/>
              </a:lnSpc>
              <a:spcBef>
                <a:spcPts val="1000"/>
              </a:spcBef>
              <a:spcAft>
                <a:spcPts val="0"/>
              </a:spcAft>
              <a:buClr>
                <a:schemeClr val="dk1"/>
              </a:buClr>
              <a:buSzPts val="2200"/>
              <a:buChar char="•"/>
            </a:pPr>
            <a:r>
              <a:rPr lang="en-GB"/>
              <a:t>Delivered and coupled on site to form complete</a:t>
            </a:r>
            <a:br>
              <a:rPr lang="en-GB"/>
            </a:br>
            <a:r>
              <a:rPr lang="en-GB"/>
              <a:t>buildings</a:t>
            </a:r>
            <a:endParaRPr/>
          </a:p>
          <a:p>
            <a:pPr marL="0" lvl="0" indent="0" algn="l" rtl="0">
              <a:lnSpc>
                <a:spcPct val="90000"/>
              </a:lnSpc>
              <a:spcBef>
                <a:spcPts val="1000"/>
              </a:spcBef>
              <a:spcAft>
                <a:spcPts val="0"/>
              </a:spcAft>
              <a:buClr>
                <a:schemeClr val="dk1"/>
              </a:buClr>
              <a:buSzPts val="2200"/>
              <a:buNone/>
            </a:pPr>
            <a:r>
              <a:rPr lang="en-GB" b="1"/>
              <a:t>How widespread?</a:t>
            </a:r>
            <a:endParaRPr/>
          </a:p>
          <a:p>
            <a:pPr marL="228600" lvl="0" indent="-228600" algn="l" rtl="0">
              <a:lnSpc>
                <a:spcPct val="90000"/>
              </a:lnSpc>
              <a:spcBef>
                <a:spcPts val="1000"/>
              </a:spcBef>
              <a:spcAft>
                <a:spcPts val="0"/>
              </a:spcAft>
              <a:buClr>
                <a:schemeClr val="dk1"/>
              </a:buClr>
              <a:buSzPts val="2200"/>
              <a:buChar char="•"/>
            </a:pPr>
            <a:r>
              <a:rPr lang="en-GB"/>
              <a:t>Very popular in Sweden, Japan, South Korea and</a:t>
            </a:r>
            <a:br>
              <a:rPr lang="en-GB"/>
            </a:br>
            <a:r>
              <a:rPr lang="en-GB"/>
              <a:t>Germany</a:t>
            </a:r>
            <a:endParaRPr/>
          </a:p>
          <a:p>
            <a:pPr marL="228600" lvl="0" indent="-228600" algn="l" rtl="0">
              <a:lnSpc>
                <a:spcPct val="90000"/>
              </a:lnSpc>
              <a:spcBef>
                <a:spcPts val="1000"/>
              </a:spcBef>
              <a:spcAft>
                <a:spcPts val="0"/>
              </a:spcAft>
              <a:buClr>
                <a:schemeClr val="dk1"/>
              </a:buClr>
              <a:buSzPts val="2200"/>
              <a:buChar char="•"/>
            </a:pPr>
            <a:r>
              <a:rPr lang="en-GB"/>
              <a:t>Attracting a lots of interest in the UK</a:t>
            </a:r>
            <a:endParaRPr/>
          </a:p>
          <a:p>
            <a:pPr marL="685800" lvl="1" indent="-228600" algn="l" rtl="0">
              <a:lnSpc>
                <a:spcPct val="90000"/>
              </a:lnSpc>
              <a:spcBef>
                <a:spcPts val="500"/>
              </a:spcBef>
              <a:spcAft>
                <a:spcPts val="0"/>
              </a:spcAft>
              <a:buClr>
                <a:schemeClr val="dk1"/>
              </a:buClr>
              <a:buSzPts val="2400"/>
              <a:buChar char="•"/>
            </a:pPr>
            <a:r>
              <a:rPr lang="en-GB"/>
              <a:t>Worthing Council approval 162 homes to be built by IKEA</a:t>
            </a:r>
            <a:endParaRPr/>
          </a:p>
          <a:p>
            <a:pPr marL="685800" lvl="1" indent="-228600" algn="l" rtl="0">
              <a:lnSpc>
                <a:spcPct val="90000"/>
              </a:lnSpc>
              <a:spcBef>
                <a:spcPts val="500"/>
              </a:spcBef>
              <a:spcAft>
                <a:spcPts val="0"/>
              </a:spcAft>
              <a:buClr>
                <a:schemeClr val="dk1"/>
              </a:buClr>
              <a:buSzPts val="2400"/>
              <a:buChar char="•"/>
            </a:pPr>
            <a:r>
              <a:rPr lang="en-GB"/>
              <a:t>Opening of Yorkshire building factory – 2000 homes annually</a:t>
            </a:r>
            <a:endParaRPr/>
          </a:p>
          <a:p>
            <a:pPr marL="685800" lvl="1" indent="-228600" algn="l" rtl="0">
              <a:lnSpc>
                <a:spcPct val="90000"/>
              </a:lnSpc>
              <a:spcBef>
                <a:spcPts val="500"/>
              </a:spcBef>
              <a:spcAft>
                <a:spcPts val="0"/>
              </a:spcAft>
              <a:buClr>
                <a:schemeClr val="dk1"/>
              </a:buClr>
              <a:buSzPts val="2400"/>
              <a:buChar char="•"/>
            </a:pPr>
            <a:r>
              <a:rPr lang="en-GB"/>
              <a:t>Legal and General – investing in modular housing – 3000 homes annually</a:t>
            </a:r>
            <a:endParaRPr/>
          </a:p>
        </p:txBody>
      </p:sp>
      <p:pic>
        <p:nvPicPr>
          <p:cNvPr id="147" name="Google Shape;147;p7" descr="A picture containing text, photo, book&#10;&#10;Description automatically generated"/>
          <p:cNvPicPr preferRelativeResize="0"/>
          <p:nvPr/>
        </p:nvPicPr>
        <p:blipFill rotWithShape="1">
          <a:blip r:embed="rId3">
            <a:alphaModFix/>
          </a:blip>
          <a:srcRect/>
          <a:stretch/>
        </p:blipFill>
        <p:spPr>
          <a:xfrm>
            <a:off x="7483548" y="0"/>
            <a:ext cx="4708452" cy="4018979"/>
          </a:xfrm>
          <a:prstGeom prst="rect">
            <a:avLst/>
          </a:prstGeom>
          <a:noFill/>
          <a:ln>
            <a:noFill/>
          </a:ln>
        </p:spPr>
      </p:pic>
      <p:sp>
        <p:nvSpPr>
          <p:cNvPr id="148" name="Google Shape;148;p7"/>
          <p:cNvSpPr txBox="1"/>
          <p:nvPr/>
        </p:nvSpPr>
        <p:spPr>
          <a:xfrm>
            <a:off x="9263270" y="4018979"/>
            <a:ext cx="292873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0" i="0" u="none" strike="noStrike" cap="none">
                <a:solidFill>
                  <a:srgbClr val="2E75B5"/>
                </a:solidFill>
                <a:latin typeface="Calibri"/>
                <a:ea typeface="Calibri"/>
                <a:cs typeface="Calibri"/>
                <a:sym typeface="Calibri"/>
              </a:rPr>
              <a:t>Source Guardian Nov 2018</a:t>
            </a:r>
            <a:endParaRPr/>
          </a:p>
          <a:p>
            <a:pPr marL="0" marR="0" lvl="0" indent="0" algn="l" rtl="0">
              <a:spcBef>
                <a:spcPts val="0"/>
              </a:spcBef>
              <a:spcAft>
                <a:spcPts val="0"/>
              </a:spcAft>
              <a:buNone/>
            </a:pPr>
            <a:endParaRPr sz="1800">
              <a:solidFill>
                <a:srgbClr val="2E75B5"/>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8"/>
          <p:cNvSpPr txBox="1">
            <a:spLocks noGrp="1"/>
          </p:cNvSpPr>
          <p:nvPr>
            <p:ph type="title"/>
          </p:nvPr>
        </p:nvSpPr>
        <p:spPr>
          <a:xfrm>
            <a:off x="70104" y="108458"/>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GB"/>
              <a:t>Which are modular?</a:t>
            </a:r>
            <a:endParaRPr/>
          </a:p>
        </p:txBody>
      </p:sp>
      <p:sp>
        <p:nvSpPr>
          <p:cNvPr id="154" name="Google Shape;154;p8"/>
          <p:cNvSpPr txBox="1">
            <a:spLocks noGrp="1"/>
          </p:cNvSpPr>
          <p:nvPr>
            <p:ph type="body" idx="1"/>
          </p:nvPr>
        </p:nvSpPr>
        <p:spPr>
          <a:xfrm>
            <a:off x="210312" y="1542479"/>
            <a:ext cx="5249584" cy="436930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200"/>
              <a:buChar char="•"/>
            </a:pPr>
            <a:r>
              <a:rPr lang="en-GB"/>
              <a:t>Which of these buildings are modular?</a:t>
            </a:r>
            <a:endParaRPr/>
          </a:p>
          <a:p>
            <a:pPr marL="228600" lvl="0" indent="-88900" algn="l" rtl="0">
              <a:lnSpc>
                <a:spcPct val="90000"/>
              </a:lnSpc>
              <a:spcBef>
                <a:spcPts val="1000"/>
              </a:spcBef>
              <a:spcAft>
                <a:spcPts val="0"/>
              </a:spcAft>
              <a:buClr>
                <a:schemeClr val="dk1"/>
              </a:buClr>
              <a:buSzPts val="2200"/>
              <a:buNone/>
            </a:pPr>
            <a:endParaRPr/>
          </a:p>
          <a:p>
            <a:pPr marL="228600" lvl="0" indent="-88900" algn="l" rtl="0">
              <a:lnSpc>
                <a:spcPct val="90000"/>
              </a:lnSpc>
              <a:spcBef>
                <a:spcPts val="1000"/>
              </a:spcBef>
              <a:spcAft>
                <a:spcPts val="0"/>
              </a:spcAft>
              <a:buClr>
                <a:schemeClr val="dk1"/>
              </a:buClr>
              <a:buSzPts val="2200"/>
              <a:buNone/>
            </a:pPr>
            <a:endParaRPr/>
          </a:p>
          <a:p>
            <a:pPr marL="228600" lvl="0" indent="-88900" algn="l" rtl="0">
              <a:lnSpc>
                <a:spcPct val="90000"/>
              </a:lnSpc>
              <a:spcBef>
                <a:spcPts val="1000"/>
              </a:spcBef>
              <a:spcAft>
                <a:spcPts val="0"/>
              </a:spcAft>
              <a:buClr>
                <a:schemeClr val="dk1"/>
              </a:buClr>
              <a:buSzPts val="2200"/>
              <a:buNone/>
            </a:pPr>
            <a:endParaRPr/>
          </a:p>
          <a:p>
            <a:pPr marL="228600" lvl="0" indent="0" algn="l" rtl="0">
              <a:lnSpc>
                <a:spcPct val="90000"/>
              </a:lnSpc>
              <a:spcBef>
                <a:spcPts val="1000"/>
              </a:spcBef>
              <a:spcAft>
                <a:spcPts val="0"/>
              </a:spcAft>
              <a:buNone/>
            </a:pPr>
            <a:endParaRPr/>
          </a:p>
          <a:p>
            <a:pPr marL="0" lvl="0" indent="0" algn="l" rtl="0">
              <a:lnSpc>
                <a:spcPct val="90000"/>
              </a:lnSpc>
              <a:spcBef>
                <a:spcPts val="1000"/>
              </a:spcBef>
              <a:spcAft>
                <a:spcPts val="0"/>
              </a:spcAft>
              <a:buClr>
                <a:schemeClr val="dk1"/>
              </a:buClr>
              <a:buSzPts val="2200"/>
              <a:buNone/>
            </a:pPr>
            <a:endParaRPr/>
          </a:p>
        </p:txBody>
      </p:sp>
      <p:pic>
        <p:nvPicPr>
          <p:cNvPr id="155" name="Google Shape;155;p8"/>
          <p:cNvPicPr preferRelativeResize="0"/>
          <p:nvPr/>
        </p:nvPicPr>
        <p:blipFill rotWithShape="1">
          <a:blip r:embed="rId3">
            <a:alphaModFix/>
          </a:blip>
          <a:srcRect/>
          <a:stretch/>
        </p:blipFill>
        <p:spPr>
          <a:xfrm>
            <a:off x="8382000" y="0"/>
            <a:ext cx="3810000" cy="2162175"/>
          </a:xfrm>
          <a:prstGeom prst="rect">
            <a:avLst/>
          </a:prstGeom>
          <a:noFill/>
          <a:ln>
            <a:noFill/>
          </a:ln>
        </p:spPr>
      </p:pic>
      <p:pic>
        <p:nvPicPr>
          <p:cNvPr id="156" name="Google Shape;156;p8"/>
          <p:cNvPicPr preferRelativeResize="0"/>
          <p:nvPr/>
        </p:nvPicPr>
        <p:blipFill rotWithShape="1">
          <a:blip r:embed="rId4">
            <a:alphaModFix/>
          </a:blip>
          <a:srcRect/>
          <a:stretch/>
        </p:blipFill>
        <p:spPr>
          <a:xfrm>
            <a:off x="8382000" y="2270633"/>
            <a:ext cx="3810000" cy="2857500"/>
          </a:xfrm>
          <a:prstGeom prst="rect">
            <a:avLst/>
          </a:prstGeom>
          <a:noFill/>
          <a:ln>
            <a:noFill/>
          </a:ln>
        </p:spPr>
      </p:pic>
      <p:pic>
        <p:nvPicPr>
          <p:cNvPr id="157" name="Google Shape;157;p8"/>
          <p:cNvPicPr preferRelativeResize="0"/>
          <p:nvPr/>
        </p:nvPicPr>
        <p:blipFill rotWithShape="1">
          <a:blip r:embed="rId5">
            <a:alphaModFix/>
          </a:blip>
          <a:srcRect/>
          <a:stretch/>
        </p:blipFill>
        <p:spPr>
          <a:xfrm>
            <a:off x="3553240" y="2270633"/>
            <a:ext cx="4658967" cy="2857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9"/>
          <p:cNvSpPr txBox="1">
            <a:spLocks noGrp="1"/>
          </p:cNvSpPr>
          <p:nvPr>
            <p:ph type="title"/>
          </p:nvPr>
        </p:nvSpPr>
        <p:spPr>
          <a:xfrm>
            <a:off x="70104" y="108458"/>
            <a:ext cx="1135684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GB"/>
              <a:t>Applications of Modular Design</a:t>
            </a:r>
            <a:endParaRPr/>
          </a:p>
        </p:txBody>
      </p:sp>
      <p:grpSp>
        <p:nvGrpSpPr>
          <p:cNvPr id="163" name="Google Shape;163;p9"/>
          <p:cNvGrpSpPr/>
          <p:nvPr/>
        </p:nvGrpSpPr>
        <p:grpSpPr>
          <a:xfrm>
            <a:off x="845003" y="1954921"/>
            <a:ext cx="9946367" cy="3894307"/>
            <a:chOff x="635453" y="62621"/>
            <a:chExt cx="9946367" cy="3894307"/>
          </a:xfrm>
        </p:grpSpPr>
        <p:sp>
          <p:nvSpPr>
            <p:cNvPr id="164" name="Google Shape;164;p9"/>
            <p:cNvSpPr/>
            <p:nvPr/>
          </p:nvSpPr>
          <p:spPr>
            <a:xfrm>
              <a:off x="635453" y="62621"/>
              <a:ext cx="842553" cy="842553"/>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a:off x="812389" y="239557"/>
              <a:ext cx="488681" cy="488681"/>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a:off x="1658553" y="62621"/>
              <a:ext cx="1986018" cy="84255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txBox="1"/>
            <p:nvPr/>
          </p:nvSpPr>
          <p:spPr>
            <a:xfrm>
              <a:off x="1658553" y="62621"/>
              <a:ext cx="1986018" cy="842553"/>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2400"/>
                <a:buFont typeface="Calibri"/>
                <a:buNone/>
              </a:pPr>
              <a:r>
                <a:rPr lang="en-GB" sz="2400">
                  <a:solidFill>
                    <a:schemeClr val="dk1"/>
                  </a:solidFill>
                  <a:latin typeface="Calibri"/>
                  <a:ea typeface="Calibri"/>
                  <a:cs typeface="Calibri"/>
                  <a:sym typeface="Calibri"/>
                </a:rPr>
                <a:t>Real Estate</a:t>
              </a:r>
              <a:endParaRPr/>
            </a:p>
          </p:txBody>
        </p:sp>
        <p:sp>
          <p:nvSpPr>
            <p:cNvPr id="168" name="Google Shape;168;p9"/>
            <p:cNvSpPr/>
            <p:nvPr/>
          </p:nvSpPr>
          <p:spPr>
            <a:xfrm>
              <a:off x="3990621" y="62621"/>
              <a:ext cx="842553" cy="84255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
            <p:cNvSpPr/>
            <p:nvPr/>
          </p:nvSpPr>
          <p:spPr>
            <a:xfrm>
              <a:off x="4167557" y="239557"/>
              <a:ext cx="488681" cy="488681"/>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9"/>
            <p:cNvSpPr/>
            <p:nvPr/>
          </p:nvSpPr>
          <p:spPr>
            <a:xfrm>
              <a:off x="4857154" y="62621"/>
              <a:ext cx="2439844" cy="84255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txBox="1"/>
            <p:nvPr/>
          </p:nvSpPr>
          <p:spPr>
            <a:xfrm>
              <a:off x="4857154" y="62621"/>
              <a:ext cx="2439844" cy="842553"/>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2400"/>
                <a:buFont typeface="Calibri"/>
                <a:buNone/>
              </a:pPr>
              <a:r>
                <a:rPr lang="en-GB" sz="2400">
                  <a:solidFill>
                    <a:schemeClr val="dk1"/>
                  </a:solidFill>
                  <a:latin typeface="Calibri"/>
                  <a:ea typeface="Calibri"/>
                  <a:cs typeface="Calibri"/>
                  <a:sym typeface="Calibri"/>
                </a:rPr>
                <a:t>Education/ schools (Student</a:t>
              </a:r>
              <a:br>
                <a:rPr lang="en-GB" sz="2400">
                  <a:solidFill>
                    <a:schemeClr val="dk1"/>
                  </a:solidFill>
                  <a:latin typeface="Calibri"/>
                  <a:ea typeface="Calibri"/>
                  <a:cs typeface="Calibri"/>
                  <a:sym typeface="Calibri"/>
                </a:rPr>
              </a:br>
              <a:r>
                <a:rPr lang="en-GB" sz="2400">
                  <a:solidFill>
                    <a:schemeClr val="dk1"/>
                  </a:solidFill>
                  <a:latin typeface="Calibri"/>
                  <a:ea typeface="Calibri"/>
                  <a:cs typeface="Calibri"/>
                  <a:sym typeface="Calibri"/>
                </a:rPr>
                <a:t> accommodation)</a:t>
              </a:r>
              <a:endParaRPr/>
            </a:p>
          </p:txBody>
        </p:sp>
        <p:sp>
          <p:nvSpPr>
            <p:cNvPr id="172" name="Google Shape;172;p9"/>
            <p:cNvSpPr/>
            <p:nvPr/>
          </p:nvSpPr>
          <p:spPr>
            <a:xfrm>
              <a:off x="7572702" y="62621"/>
              <a:ext cx="842553" cy="842553"/>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9"/>
            <p:cNvSpPr/>
            <p:nvPr/>
          </p:nvSpPr>
          <p:spPr>
            <a:xfrm>
              <a:off x="7749638" y="239557"/>
              <a:ext cx="488681" cy="488681"/>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9"/>
            <p:cNvSpPr/>
            <p:nvPr/>
          </p:nvSpPr>
          <p:spPr>
            <a:xfrm>
              <a:off x="8595802" y="62621"/>
              <a:ext cx="1986018" cy="84255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txBox="1"/>
            <p:nvPr/>
          </p:nvSpPr>
          <p:spPr>
            <a:xfrm>
              <a:off x="8595802" y="62621"/>
              <a:ext cx="1986018" cy="842553"/>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2400"/>
                <a:buFont typeface="Calibri"/>
                <a:buNone/>
              </a:pPr>
              <a:r>
                <a:rPr lang="en-GB" sz="2400">
                  <a:solidFill>
                    <a:schemeClr val="dk1"/>
                  </a:solidFill>
                  <a:latin typeface="Calibri"/>
                  <a:ea typeface="Calibri"/>
                  <a:cs typeface="Calibri"/>
                  <a:sym typeface="Calibri"/>
                </a:rPr>
                <a:t>Healthcare</a:t>
              </a:r>
              <a:endParaRPr/>
            </a:p>
          </p:txBody>
        </p:sp>
        <p:sp>
          <p:nvSpPr>
            <p:cNvPr id="176" name="Google Shape;176;p9"/>
            <p:cNvSpPr/>
            <p:nvPr/>
          </p:nvSpPr>
          <p:spPr>
            <a:xfrm>
              <a:off x="635453" y="1588498"/>
              <a:ext cx="842553" cy="842553"/>
            </a:xfrm>
            <a:prstGeom prst="ellipse">
              <a:avLst/>
            </a:prstGeom>
            <a:solidFill>
              <a:srgbClr val="437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9"/>
            <p:cNvSpPr/>
            <p:nvPr/>
          </p:nvSpPr>
          <p:spPr>
            <a:xfrm>
              <a:off x="812389" y="1765434"/>
              <a:ext cx="488681" cy="488681"/>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p:nvPr/>
          </p:nvSpPr>
          <p:spPr>
            <a:xfrm>
              <a:off x="1658553" y="1588498"/>
              <a:ext cx="1986018" cy="84255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9"/>
            <p:cNvSpPr txBox="1"/>
            <p:nvPr/>
          </p:nvSpPr>
          <p:spPr>
            <a:xfrm>
              <a:off x="1658553" y="1588498"/>
              <a:ext cx="1986018" cy="842553"/>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2400"/>
                <a:buFont typeface="Calibri"/>
                <a:buNone/>
              </a:pPr>
              <a:r>
                <a:rPr lang="en-GB" sz="2400">
                  <a:solidFill>
                    <a:schemeClr val="dk1"/>
                  </a:solidFill>
                  <a:latin typeface="Calibri"/>
                  <a:ea typeface="Calibri"/>
                  <a:cs typeface="Calibri"/>
                  <a:sym typeface="Calibri"/>
                </a:rPr>
                <a:t>Industrial</a:t>
              </a:r>
              <a:r>
                <a:rPr lang="en-GB" sz="1600">
                  <a:solidFill>
                    <a:schemeClr val="dk1"/>
                  </a:solidFill>
                  <a:latin typeface="Calibri"/>
                  <a:ea typeface="Calibri"/>
                  <a:cs typeface="Calibri"/>
                  <a:sym typeface="Calibri"/>
                </a:rPr>
                <a:t> </a:t>
              </a:r>
              <a:r>
                <a:rPr lang="en-GB" sz="2400">
                  <a:solidFill>
                    <a:schemeClr val="dk1"/>
                  </a:solidFill>
                  <a:latin typeface="Calibri"/>
                  <a:ea typeface="Calibri"/>
                  <a:cs typeface="Calibri"/>
                  <a:sym typeface="Calibri"/>
                </a:rPr>
                <a:t>facilities</a:t>
              </a:r>
              <a:endParaRPr/>
            </a:p>
          </p:txBody>
        </p:sp>
        <p:sp>
          <p:nvSpPr>
            <p:cNvPr id="180" name="Google Shape;180;p9"/>
            <p:cNvSpPr/>
            <p:nvPr/>
          </p:nvSpPr>
          <p:spPr>
            <a:xfrm>
              <a:off x="3990621" y="1588498"/>
              <a:ext cx="842553" cy="842553"/>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9"/>
            <p:cNvSpPr/>
            <p:nvPr/>
          </p:nvSpPr>
          <p:spPr>
            <a:xfrm>
              <a:off x="4167557" y="1765434"/>
              <a:ext cx="488681" cy="488681"/>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9"/>
            <p:cNvSpPr/>
            <p:nvPr/>
          </p:nvSpPr>
          <p:spPr>
            <a:xfrm>
              <a:off x="5013722" y="1588498"/>
              <a:ext cx="1986018" cy="84255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9"/>
            <p:cNvSpPr txBox="1"/>
            <p:nvPr/>
          </p:nvSpPr>
          <p:spPr>
            <a:xfrm>
              <a:off x="5013722" y="1588498"/>
              <a:ext cx="1986018" cy="842553"/>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2400"/>
                <a:buFont typeface="Calibri"/>
                <a:buNone/>
              </a:pPr>
              <a:r>
                <a:rPr lang="en-GB" sz="2400">
                  <a:solidFill>
                    <a:schemeClr val="dk1"/>
                  </a:solidFill>
                  <a:latin typeface="Calibri"/>
                  <a:ea typeface="Calibri"/>
                  <a:cs typeface="Calibri"/>
                  <a:sym typeface="Calibri"/>
                </a:rPr>
                <a:t>Hotels</a:t>
              </a:r>
              <a:endParaRPr/>
            </a:p>
          </p:txBody>
        </p:sp>
        <p:sp>
          <p:nvSpPr>
            <p:cNvPr id="184" name="Google Shape;184;p9"/>
            <p:cNvSpPr/>
            <p:nvPr/>
          </p:nvSpPr>
          <p:spPr>
            <a:xfrm>
              <a:off x="7345789" y="1588498"/>
              <a:ext cx="842553" cy="842553"/>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9"/>
            <p:cNvSpPr/>
            <p:nvPr/>
          </p:nvSpPr>
          <p:spPr>
            <a:xfrm>
              <a:off x="7522725" y="1765434"/>
              <a:ext cx="488681" cy="488681"/>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9"/>
            <p:cNvSpPr/>
            <p:nvPr/>
          </p:nvSpPr>
          <p:spPr>
            <a:xfrm>
              <a:off x="8368890" y="1588498"/>
              <a:ext cx="1986018" cy="84255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9"/>
            <p:cNvSpPr txBox="1"/>
            <p:nvPr/>
          </p:nvSpPr>
          <p:spPr>
            <a:xfrm>
              <a:off x="8368890" y="1588498"/>
              <a:ext cx="1986018" cy="842553"/>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2400"/>
                <a:buFont typeface="Calibri"/>
                <a:buNone/>
              </a:pPr>
              <a:r>
                <a:rPr lang="en-GB" sz="2400">
                  <a:solidFill>
                    <a:schemeClr val="dk1"/>
                  </a:solidFill>
                  <a:latin typeface="Calibri"/>
                  <a:ea typeface="Calibri"/>
                  <a:cs typeface="Calibri"/>
                  <a:sym typeface="Calibri"/>
                </a:rPr>
                <a:t>Offices</a:t>
              </a:r>
              <a:endParaRPr/>
            </a:p>
          </p:txBody>
        </p:sp>
        <p:sp>
          <p:nvSpPr>
            <p:cNvPr id="188" name="Google Shape;188;p9"/>
            <p:cNvSpPr/>
            <p:nvPr/>
          </p:nvSpPr>
          <p:spPr>
            <a:xfrm>
              <a:off x="635453" y="3114375"/>
              <a:ext cx="842553" cy="84255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9"/>
            <p:cNvSpPr/>
            <p:nvPr/>
          </p:nvSpPr>
          <p:spPr>
            <a:xfrm>
              <a:off x="812389" y="3291311"/>
              <a:ext cx="488681" cy="488681"/>
            </a:xfrm>
            <a:prstGeom prst="rect">
              <a:avLst/>
            </a:prstGeom>
            <a:blipFill rotWithShape="1">
              <a:blip r:embed="rId9">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9"/>
            <p:cNvSpPr/>
            <p:nvPr/>
          </p:nvSpPr>
          <p:spPr>
            <a:xfrm>
              <a:off x="1658553" y="3114375"/>
              <a:ext cx="1986018" cy="84255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9"/>
            <p:cNvSpPr txBox="1"/>
            <p:nvPr/>
          </p:nvSpPr>
          <p:spPr>
            <a:xfrm>
              <a:off x="1658553" y="3114375"/>
              <a:ext cx="1986018" cy="842553"/>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2400"/>
                <a:buFont typeface="Calibri"/>
                <a:buNone/>
              </a:pPr>
              <a:r>
                <a:rPr lang="en-GB" sz="2400">
                  <a:solidFill>
                    <a:schemeClr val="dk1"/>
                  </a:solidFill>
                  <a:latin typeface="Calibri"/>
                  <a:ea typeface="Calibri"/>
                  <a:cs typeface="Calibri"/>
                  <a:sym typeface="Calibri"/>
                </a:rPr>
                <a:t>Public and private living homes</a:t>
              </a:r>
              <a:endParaRPr/>
            </a:p>
          </p:txBody>
        </p:sp>
      </p:grpSp>
      <p:sp>
        <p:nvSpPr>
          <p:cNvPr id="2" name="TextBox 1">
            <a:extLst>
              <a:ext uri="{FF2B5EF4-FFF2-40B4-BE49-F238E27FC236}">
                <a16:creationId xmlns:a16="http://schemas.microsoft.com/office/drawing/2014/main" id="{986E069F-E7C3-4382-BC93-CFD6CFE7F984}"/>
              </a:ext>
            </a:extLst>
          </p:cNvPr>
          <p:cNvSpPr txBox="1"/>
          <p:nvPr/>
        </p:nvSpPr>
        <p:spPr>
          <a:xfrm>
            <a:off x="5223272" y="5183611"/>
            <a:ext cx="6304273" cy="707886"/>
          </a:xfrm>
          <a:prstGeom prst="rect">
            <a:avLst/>
          </a:prstGeom>
          <a:noFill/>
        </p:spPr>
        <p:txBody>
          <a:bodyPr wrap="square" rtlCol="0">
            <a:spAutoFit/>
          </a:bodyPr>
          <a:lstStyle/>
          <a:p>
            <a:r>
              <a:rPr lang="en-GB" sz="2000" dirty="0"/>
              <a:t>Check out the following link for Case Studies</a:t>
            </a:r>
          </a:p>
          <a:p>
            <a:r>
              <a:rPr lang="en-GB" sz="2000" dirty="0"/>
              <a:t>https://www.premiermodular.co.uk/case-studies</a:t>
            </a: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337</TotalTime>
  <Words>2558</Words>
  <Application>Microsoft Office PowerPoint</Application>
  <PresentationFormat>Widescreen</PresentationFormat>
  <Paragraphs>209</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Calibri</vt:lpstr>
      <vt:lpstr>Arial Black</vt:lpstr>
      <vt:lpstr>Arial</vt:lpstr>
      <vt:lpstr>Office Theme</vt:lpstr>
      <vt:lpstr>PowerPoint Presentation</vt:lpstr>
      <vt:lpstr>PowerPoint Presentation</vt:lpstr>
      <vt:lpstr>PowerPoint Presentation</vt:lpstr>
      <vt:lpstr>Modular Design and Build</vt:lpstr>
      <vt:lpstr>Modular Design and Build</vt:lpstr>
      <vt:lpstr>Modular Buildings</vt:lpstr>
      <vt:lpstr>Modular Builds</vt:lpstr>
      <vt:lpstr>Which are modular?</vt:lpstr>
      <vt:lpstr>Applications of Modular Design</vt:lpstr>
      <vt:lpstr>Group Exercise</vt:lpstr>
      <vt:lpstr>Consider</vt:lpstr>
      <vt:lpstr>Benefits of Modular Build - Time</vt:lpstr>
      <vt:lpstr>Benefits of Modular Build Environment</vt:lpstr>
      <vt:lpstr>Benefits of Modular Build Costs/Quality</vt:lpstr>
      <vt:lpstr>Barriers to Modular Build</vt:lpstr>
      <vt:lpstr>Modular Building in Circular Economy</vt:lpstr>
      <vt:lpstr>Modular Building in Circular Economy</vt:lpstr>
      <vt:lpstr>Modular Build - 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Baird, Jim</dc:creator>
  <cp:lastModifiedBy>Jim Baird</cp:lastModifiedBy>
  <cp:revision>24</cp:revision>
  <dcterms:created xsi:type="dcterms:W3CDTF">2019-08-19T07:01:33Z</dcterms:created>
  <dcterms:modified xsi:type="dcterms:W3CDTF">2020-09-30T13:04:39Z</dcterms:modified>
</cp:coreProperties>
</file>