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74" r:id="rId5"/>
    <p:sldId id="275" r:id="rId6"/>
    <p:sldId id="276" r:id="rId7"/>
    <p:sldId id="289" r:id="rId8"/>
    <p:sldId id="277" r:id="rId9"/>
    <p:sldId id="278" r:id="rId10"/>
    <p:sldId id="279" r:id="rId11"/>
    <p:sldId id="280" r:id="rId12"/>
    <p:sldId id="281" r:id="rId13"/>
    <p:sldId id="284" r:id="rId14"/>
    <p:sldId id="288" r:id="rId15"/>
  </p:sldIdLst>
  <p:sldSz cx="12192000" cy="6858000"/>
  <p:notesSz cx="6858000" cy="9144000"/>
  <p:embeddedFontLst>
    <p:embeddedFont>
      <p:font typeface="Arial Black" panose="020B0A04020102020204" pitchFamily="34" charset="0"/>
      <p:regular r:id="rId17"/>
      <p:bold r:id="rId18"/>
    </p:embeddedFont>
    <p:embeddedFont>
      <p:font typeface="Calibri" panose="020F050202020403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g7jLfsdfeQnWwGFyXKvpxwjx+DF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005" autoAdjust="0"/>
  </p:normalViewPr>
  <p:slideViewPr>
    <p:cSldViewPr snapToGrid="0">
      <p:cViewPr varScale="1">
        <p:scale>
          <a:sx n="68" d="100"/>
          <a:sy n="68" d="100"/>
        </p:scale>
        <p:origin x="211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46" Type="http://customschemas.google.com/relationships/presentationmetadata" Target="meta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4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BIM allows for ‘clash detection’  which is the identification of errors and inconsistencies in the projects model, these can them be resolved before they reach the construction site saving time and money by avoided reworking on site. Saving time and money.</a:t>
            </a:r>
            <a:endParaRPr/>
          </a:p>
          <a:p>
            <a:pPr marL="0" lvl="0" indent="0" algn="l" rtl="0">
              <a:spcBef>
                <a:spcPts val="360"/>
              </a:spcBef>
              <a:spcAft>
                <a:spcPts val="0"/>
              </a:spcAft>
              <a:buNone/>
            </a:pPr>
            <a:endParaRPr/>
          </a:p>
          <a:p>
            <a:pPr marL="0" lvl="0" indent="0" algn="l" rtl="0">
              <a:spcBef>
                <a:spcPts val="360"/>
              </a:spcBef>
              <a:spcAft>
                <a:spcPts val="0"/>
              </a:spcAft>
              <a:buNone/>
            </a:pPr>
            <a:r>
              <a:rPr lang="en-GB"/>
              <a:t>This smoother communication is the primary benefit of using BIM but as we continue we see that BIM has more supporting benefits in a circular economy context.</a:t>
            </a: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338" name="Google Shape;338;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BIM models can contain information on materials required, the precise placement of building services, material shelf-life as well as fixings and building sensors. This information can be given to the client to provide insight into building management and end of life considerations.</a:t>
            </a:r>
            <a:endParaRPr/>
          </a:p>
          <a:p>
            <a:pPr marL="0" lvl="0" indent="0" algn="l" rtl="0">
              <a:spcBef>
                <a:spcPts val="360"/>
              </a:spcBef>
              <a:spcAft>
                <a:spcPts val="0"/>
              </a:spcAft>
              <a:buNone/>
            </a:pPr>
            <a:endParaRPr/>
          </a:p>
          <a:p>
            <a:pPr marL="0" marR="0" lvl="0" indent="0" algn="l" rtl="0">
              <a:lnSpc>
                <a:spcPct val="100000"/>
              </a:lnSpc>
              <a:spcBef>
                <a:spcPts val="360"/>
              </a:spcBef>
              <a:spcAft>
                <a:spcPts val="0"/>
              </a:spcAft>
              <a:buClr>
                <a:schemeClr val="dk1"/>
              </a:buClr>
              <a:buSzPts val="1200"/>
              <a:buFont typeface="Calibri"/>
              <a:buNone/>
            </a:pPr>
            <a:r>
              <a:rPr lang="en-GB"/>
              <a:t>The information database generated by a BIM model is able to support  various stages of the Circular economy acting as an effective launch pad for further development for companies seeking to enter in to a Circular economy business model.</a:t>
            </a:r>
            <a:endParaRPr/>
          </a:p>
          <a:p>
            <a:pPr marL="0" lvl="0" indent="0" algn="l" rtl="0">
              <a:spcBef>
                <a:spcPts val="360"/>
              </a:spcBef>
              <a:spcAft>
                <a:spcPts val="0"/>
              </a:spcAft>
              <a:buNone/>
            </a:pPr>
            <a:endParaRPr/>
          </a:p>
        </p:txBody>
      </p:sp>
      <p:sp>
        <p:nvSpPr>
          <p:cNvPr id="345" name="Google Shape;345;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The purpose of this task is for the groups to create their own circular models of the construction sector using technologies and concepts covered in the previous sections with the driving lesson being that BIM can be incorporated at various stages in the life cycle of the building</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GB" dirty="0"/>
              <a:t>Groups should be encouraged to see where each method fits in support of a circular construction sector</a:t>
            </a:r>
          </a:p>
          <a:p>
            <a:pPr marL="0" lvl="0" indent="0" algn="l" rtl="0">
              <a:spcBef>
                <a:spcPts val="360"/>
              </a:spcBef>
              <a:spcAft>
                <a:spcPts val="0"/>
              </a:spcAft>
              <a:buNone/>
            </a:pPr>
            <a:endParaRPr lang="en-GB" dirty="0"/>
          </a:p>
          <a:p>
            <a:pPr marL="0" lvl="0" indent="0" algn="l" rtl="0">
              <a:spcBef>
                <a:spcPts val="360"/>
              </a:spcBef>
              <a:spcAft>
                <a:spcPts val="0"/>
              </a:spcAft>
              <a:buNone/>
            </a:pPr>
            <a:r>
              <a:rPr lang="en-GB" dirty="0"/>
              <a:t>Key to note is that BIM fits everywhere:</a:t>
            </a:r>
          </a:p>
          <a:p>
            <a:pPr marL="0" lvl="0" indent="0" algn="l" rtl="0">
              <a:spcBef>
                <a:spcPts val="360"/>
              </a:spcBef>
              <a:spcAft>
                <a:spcPts val="0"/>
              </a:spcAft>
              <a:buNone/>
            </a:pPr>
            <a:endParaRPr lang="en-GB" dirty="0"/>
          </a:p>
          <a:p>
            <a:pPr marL="0" lvl="0" indent="0" algn="l" rtl="0">
              <a:spcBef>
                <a:spcPts val="360"/>
              </a:spcBef>
              <a:spcAft>
                <a:spcPts val="0"/>
              </a:spcAft>
              <a:buNone/>
            </a:pPr>
            <a:r>
              <a:rPr lang="en-GB" dirty="0"/>
              <a:t>In the design/construction phase </a:t>
            </a:r>
            <a:r>
              <a:rPr lang="en-GB" dirty="0" err="1"/>
              <a:t>eliminatinga</a:t>
            </a:r>
            <a:r>
              <a:rPr lang="en-GB" dirty="0"/>
              <a:t> and reducing waste</a:t>
            </a:r>
          </a:p>
          <a:p>
            <a:pPr marL="0" lvl="0" indent="0" algn="l" rtl="0">
              <a:spcBef>
                <a:spcPts val="360"/>
              </a:spcBef>
              <a:spcAft>
                <a:spcPts val="0"/>
              </a:spcAft>
              <a:buNone/>
            </a:pPr>
            <a:r>
              <a:rPr lang="en-GB" dirty="0"/>
              <a:t>In the building use through life of the building</a:t>
            </a:r>
          </a:p>
          <a:p>
            <a:pPr marL="0" lvl="0" indent="0" algn="l" rtl="0">
              <a:spcBef>
                <a:spcPts val="360"/>
              </a:spcBef>
              <a:spcAft>
                <a:spcPts val="0"/>
              </a:spcAft>
              <a:buNone/>
            </a:pPr>
            <a:r>
              <a:rPr lang="en-GB" dirty="0"/>
              <a:t>And in the recovery/refurbishment/demolition phases where structures and materials can be identified for reuse.</a:t>
            </a:r>
          </a:p>
          <a:p>
            <a:pPr marL="0" lvl="0" indent="0" algn="l" rtl="0">
              <a:spcBef>
                <a:spcPts val="360"/>
              </a:spcBef>
              <a:spcAft>
                <a:spcPts val="0"/>
              </a:spcAft>
              <a:buNone/>
            </a:pPr>
            <a:endParaRPr dirty="0"/>
          </a:p>
        </p:txBody>
      </p:sp>
      <p:sp>
        <p:nvSpPr>
          <p:cNvPr id="352" name="Google Shape;352;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GB" dirty="0"/>
              <a:t>It is difficult to find examples or projects which exemplify BIM and at the same time provide information on the amount of waste there has been avoided due to the use of BIM.</a:t>
            </a:r>
          </a:p>
          <a:p>
            <a:pPr marL="0" lvl="0" indent="0" algn="l" rtl="0">
              <a:spcBef>
                <a:spcPts val="360"/>
              </a:spcBef>
              <a:spcAft>
                <a:spcPts val="0"/>
              </a:spcAft>
              <a:buNone/>
            </a:pPr>
            <a:endParaRPr lang="en-GB" dirty="0"/>
          </a:p>
          <a:p>
            <a:pPr marL="0" lvl="0" indent="0" algn="l" rtl="0">
              <a:spcBef>
                <a:spcPts val="360"/>
              </a:spcBef>
              <a:spcAft>
                <a:spcPts val="0"/>
              </a:spcAft>
              <a:buNone/>
            </a:pPr>
            <a:r>
              <a:rPr lang="en-GB" dirty="0"/>
              <a:t>One example is a development in Aberdeen where visualization software and  BIM level 2 was applied.</a:t>
            </a:r>
          </a:p>
          <a:p>
            <a:pPr marL="0" lvl="0" indent="0" algn="l" rtl="0">
              <a:spcBef>
                <a:spcPts val="360"/>
              </a:spcBef>
              <a:spcAft>
                <a:spcPts val="0"/>
              </a:spcAft>
              <a:buNone/>
            </a:pPr>
            <a:endParaRPr lang="en-GB" dirty="0"/>
          </a:p>
          <a:p>
            <a:pPr marL="0" lvl="0" indent="0" algn="l" rtl="0">
              <a:spcBef>
                <a:spcPts val="360"/>
              </a:spcBef>
              <a:spcAft>
                <a:spcPts val="0"/>
              </a:spcAft>
              <a:buNone/>
            </a:pPr>
            <a:r>
              <a:rPr lang="en-GB" dirty="0"/>
              <a:t>It was estimated by the developers that 30-40% reduction in waste was achieved.</a:t>
            </a:r>
          </a:p>
          <a:p>
            <a:pPr marL="0" lvl="0" indent="0" algn="l" rtl="0">
              <a:spcBef>
                <a:spcPts val="360"/>
              </a:spcBef>
              <a:spcAft>
                <a:spcPts val="0"/>
              </a:spcAft>
              <a:buNone/>
            </a:pPr>
            <a:endParaRPr dirty="0"/>
          </a:p>
        </p:txBody>
      </p:sp>
      <p:sp>
        <p:nvSpPr>
          <p:cNvPr id="372" name="Google Shape;37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BIM and the more advanced levels are expected to become more common place.  This greater adoption of BIM technology and better visualisation tools, will improve the design and construction process and by doing so, will have the beneficial effect of avoiding mistakes and poor communication that often leads to waste.</a:t>
            </a:r>
          </a:p>
          <a:p>
            <a:endParaRPr lang="en-GB" dirty="0"/>
          </a:p>
          <a:p>
            <a:r>
              <a:rPr lang="en-GB" dirty="0"/>
              <a:t>At the same time it will allow designers and clients to explore the use of more sustainable materials reduce the embedded energy or carbon footprint of a building.</a:t>
            </a:r>
          </a:p>
          <a:p>
            <a:endParaRPr lang="en-GB"/>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33848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dirty="0"/>
              <a:t>This workshop is brings together 3 new areas of innovation for the construction sector that are relevant to the implementation of a circular economy. These concepts are highly innovative and are likely to bring about significant change to the construction sector not just in relation to waste management and resource efficiency but also in the broader efficiency and delivery of construction projects. </a:t>
            </a:r>
            <a:br>
              <a:rPr lang="en-GB" dirty="0"/>
            </a:br>
            <a:endParaRPr lang="en-GB" dirty="0"/>
          </a:p>
          <a:p>
            <a:pPr marL="0" lvl="0" indent="0" algn="l" rtl="0">
              <a:spcBef>
                <a:spcPts val="0"/>
              </a:spcBef>
              <a:spcAft>
                <a:spcPts val="0"/>
              </a:spcAft>
              <a:buClr>
                <a:schemeClr val="dk1"/>
              </a:buClr>
              <a:buSzPts val="1200"/>
              <a:buFont typeface="Arial"/>
              <a:buNone/>
            </a:pPr>
            <a:r>
              <a:rPr lang="en-GB" dirty="0"/>
              <a:t>They are </a:t>
            </a:r>
            <a:br>
              <a:rPr lang="en-GB" dirty="0"/>
            </a:br>
            <a:r>
              <a:rPr lang="en-GB" dirty="0"/>
              <a:t>	modular design and build </a:t>
            </a:r>
            <a:br>
              <a:rPr lang="en-GB" dirty="0"/>
            </a:br>
            <a:r>
              <a:rPr lang="en-GB" dirty="0"/>
              <a:t>	building information management or BIM and </a:t>
            </a:r>
          </a:p>
          <a:p>
            <a:pPr marL="0" lvl="0" indent="0" algn="l" rtl="0">
              <a:spcBef>
                <a:spcPts val="360"/>
              </a:spcBef>
              <a:spcAft>
                <a:spcPts val="0"/>
              </a:spcAft>
              <a:buClr>
                <a:schemeClr val="dk1"/>
              </a:buClr>
              <a:buSzPts val="1200"/>
              <a:buFont typeface="Arial"/>
              <a:buNone/>
            </a:pPr>
            <a:r>
              <a:rPr lang="en-GB" dirty="0"/>
              <a:t>	Scope for greater refurbishment and viewing buildings as layers with different time frames.</a:t>
            </a:r>
          </a:p>
          <a:p>
            <a:pPr marL="0" lvl="0" indent="0" algn="l" rtl="0">
              <a:spcBef>
                <a:spcPts val="360"/>
              </a:spcBef>
              <a:spcAft>
                <a:spcPts val="0"/>
              </a:spcAft>
              <a:buClr>
                <a:schemeClr val="dk1"/>
              </a:buClr>
              <a:buSzPts val="1200"/>
              <a:buFont typeface="Arial"/>
              <a:buNone/>
            </a:pPr>
            <a:br>
              <a:rPr lang="en-GB" dirty="0"/>
            </a:br>
            <a:r>
              <a:rPr lang="en-GB" dirty="0"/>
              <a:t>This workshop focusses on Building Information Management and the greater use of IT to disseminate and share information concerning a construction project.</a:t>
            </a:r>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There's a reasonable case to make that the construction sector has not been the most innovative of industries over the past 20 years. Contrast that with the manufacturing sector, such as car manufacture or aircraft build. </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GB" dirty="0"/>
              <a:t>So it’s worth considering why this should be so before starting the workshop.  Let's give some thought to why the sector has been slow to innovate, embrace technology and apply new ways of working. </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GB" dirty="0"/>
              <a:t>At this point give the students the opportunity to think this through.  There will be a number of reasons for this.</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GB" dirty="0"/>
              <a:t>One might be that the sector operates on site and little scope for automation or standardisation.</a:t>
            </a:r>
            <a:endParaRPr dirty="0"/>
          </a:p>
          <a:p>
            <a:pPr marL="0" lvl="0" indent="0" algn="l" rtl="0">
              <a:spcBef>
                <a:spcPts val="360"/>
              </a:spcBef>
              <a:spcAft>
                <a:spcPts val="0"/>
              </a:spcAft>
              <a:buNone/>
            </a:pPr>
            <a:r>
              <a:rPr lang="en-GB" dirty="0"/>
              <a:t>Another is the  that the sector is very labour intensive sector and the opportunity to improve this </a:t>
            </a:r>
            <a:endParaRPr dirty="0"/>
          </a:p>
          <a:p>
            <a:pPr marL="0" lvl="0" indent="0" algn="l" rtl="0">
              <a:spcBef>
                <a:spcPts val="360"/>
              </a:spcBef>
              <a:spcAft>
                <a:spcPts val="0"/>
              </a:spcAft>
              <a:buNone/>
            </a:pPr>
            <a:r>
              <a:rPr lang="en-GB" dirty="0"/>
              <a:t>A third reason might be the way the sector operates with different stakeholders with different areas of responsibility,  and as we have seen, often the planning, design and build process is inhibited by the relationships between the different stakeholders. </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GB" dirty="0"/>
              <a:t>So lets look at some of the innovation practices that are taking place – that may have an impact on the extend to which the sector can become circular.</a:t>
            </a:r>
            <a:endParaRPr dirty="0"/>
          </a:p>
        </p:txBody>
      </p:sp>
      <p:sp>
        <p:nvSpPr>
          <p:cNvPr id="105" name="Google Shape;10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BIM is a collaborative form of building design, used to its fullest extent every stakeholder involved in a project will be able to view and edit the model.  BIM involves the generation or digital data which describes the physical characteristics of the building or structure this information can be used throughout the project by different stakeholders for different purposes. It addresses one aspect of the circular economy and construction in that information about the bill can be shared bye everyone and therefore reducing the scope for errors due to design changes for example. </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GB" dirty="0"/>
              <a:t>BIM is heralded as the next progression in building modelling from CAD drawings.</a:t>
            </a:r>
            <a:endParaRPr dirty="0"/>
          </a:p>
        </p:txBody>
      </p:sp>
      <p:sp>
        <p:nvSpPr>
          <p:cNvPr id="299" name="Google Shape;29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BIM seeks to enhance collaboration between disciplines involved in draughting a building design and provide a single shared model as opposed to multiple discrete models used by Architects, Engineers etc.</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In this section we're not going to explain BIM in any detail. It is still an evolving area of technology with many different proprietary systems being offered. Here we focus on the benefits that BIM can bring to a circular construction sector. 
</a:t>
            </a:r>
          </a:p>
          <a:p>
            <a:pPr marL="0" lvl="0" indent="0" algn="l" rtl="0">
              <a:spcBef>
                <a:spcPts val="0"/>
              </a:spcBef>
              <a:spcAft>
                <a:spcPts val="0"/>
              </a:spcAft>
              <a:buNone/>
            </a:pPr>
            <a:r>
              <a:rPr lang="en-GB" dirty="0"/>
              <a:t>We already mentioned better communication between stakeholders 
Improved visualization will assist clients and designers in the design and development of the project it can encapsulate the whole life cycle of a project through to end of life</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the potential to provide an inventory of all material within the build at the end of life. </a:t>
            </a:r>
            <a:endParaRPr dirty="0"/>
          </a:p>
        </p:txBody>
      </p:sp>
      <p:sp>
        <p:nvSpPr>
          <p:cNvPr id="307" name="Google Shape;30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The purpose of this task is to highlight the differences between BIM and CAD.</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GB" dirty="0"/>
              <a:t>BIM is the natural evolution of construction modelling in the same vein as CAD is the natural progression from paper and clay models.</a:t>
            </a:r>
            <a:endParaRPr dirty="0"/>
          </a:p>
        </p:txBody>
      </p:sp>
      <p:sp>
        <p:nvSpPr>
          <p:cNvPr id="315" name="Google Shape;31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The purpose of this task is to highlight the differences between BIM and CAD.</a:t>
            </a:r>
          </a:p>
          <a:p>
            <a:pPr marL="0" lvl="0" indent="0" algn="l" rtl="0">
              <a:spcBef>
                <a:spcPts val="0"/>
              </a:spcBef>
              <a:spcAft>
                <a:spcPts val="0"/>
              </a:spcAft>
              <a:buNone/>
            </a:pPr>
            <a:endParaRPr lang="en-GB" dirty="0"/>
          </a:p>
          <a:p>
            <a:pPr marL="0" lvl="0" indent="0" algn="l" rtl="0">
              <a:spcBef>
                <a:spcPts val="0"/>
              </a:spcBef>
              <a:spcAft>
                <a:spcPts val="0"/>
              </a:spcAft>
              <a:buNone/>
            </a:pPr>
            <a:endParaRPr dirty="0"/>
          </a:p>
        </p:txBody>
      </p:sp>
      <p:sp>
        <p:nvSpPr>
          <p:cNvPr id="315" name="Google Shape;31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420667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dirty="0"/>
              <a:t>Better communication translates</a:t>
            </a:r>
            <a:r>
              <a:rPr lang="en-GB" baseline="0" dirty="0"/>
              <a:t> to fewer inconsistencies in the design phase, this saves time and money.</a:t>
            </a:r>
          </a:p>
          <a:p>
            <a:endParaRPr lang="en-GB" baseline="0" dirty="0"/>
          </a:p>
          <a:p>
            <a:r>
              <a:rPr lang="en-GB" dirty="0"/>
              <a:t>Clients</a:t>
            </a:r>
            <a:r>
              <a:rPr lang="en-GB" baseline="0" dirty="0"/>
              <a:t> are able to view much more detailed models through BIM, Virtual tours of buildings are even possible by combining BIM models and Virtual Reality.</a:t>
            </a:r>
          </a:p>
          <a:p>
            <a:endParaRPr lang="en-GB" baseline="0" dirty="0"/>
          </a:p>
          <a:p>
            <a:r>
              <a:rPr lang="en-GB" baseline="0" dirty="0"/>
              <a:t>Levels of BIM are defined by the level of collaboration used between disciplines when generating the building model</a:t>
            </a:r>
          </a:p>
          <a:p>
            <a:endParaRPr lang="en-GB" dirty="0"/>
          </a:p>
          <a:p>
            <a:r>
              <a:rPr lang="en-GB" dirty="0"/>
              <a:t>3D</a:t>
            </a:r>
            <a:r>
              <a:rPr lang="en-GB" baseline="0" dirty="0"/>
              <a:t> refers to drawings generated, 4D is linked to time management of the project, 5D is concerned with project costs, 6D is dedicated to the life cycle management of a building</a:t>
            </a:r>
            <a:endParaRPr lang="en-GB" dirty="0"/>
          </a:p>
        </p:txBody>
      </p:sp>
      <p:sp>
        <p:nvSpPr>
          <p:cNvPr id="323" name="Google Shape;32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The boundaries between BIM levels are not universally  agreed upon but there is British standards  guidance on levels 1 and 2 </a:t>
            </a:r>
            <a:endParaRPr dirty="0"/>
          </a:p>
          <a:p>
            <a:pPr marL="0" lvl="0" indent="0" algn="l" rtl="0">
              <a:spcBef>
                <a:spcPts val="360"/>
              </a:spcBef>
              <a:spcAft>
                <a:spcPts val="0"/>
              </a:spcAft>
              <a:buNone/>
            </a:pPr>
            <a:endParaRPr sz="1200" b="1" i="0" dirty="0">
              <a:solidFill>
                <a:schemeClr val="dk1"/>
              </a:solidFill>
              <a:latin typeface="Calibri"/>
              <a:ea typeface="Calibri"/>
              <a:cs typeface="Calibri"/>
              <a:sym typeface="Calibri"/>
            </a:endParaRPr>
          </a:p>
          <a:p>
            <a:pPr marL="0" lvl="0" indent="0" algn="l" rtl="0">
              <a:spcBef>
                <a:spcPts val="360"/>
              </a:spcBef>
              <a:spcAft>
                <a:spcPts val="0"/>
              </a:spcAft>
              <a:buNone/>
            </a:pPr>
            <a:r>
              <a:rPr lang="en-GB" sz="1200" b="1" i="0" dirty="0">
                <a:solidFill>
                  <a:schemeClr val="dk1"/>
                </a:solidFill>
                <a:latin typeface="Calibri"/>
                <a:ea typeface="Calibri"/>
                <a:cs typeface="Calibri"/>
                <a:sym typeface="Calibri"/>
              </a:rPr>
              <a:t>Levels 1 &amp; 2 - BS 1192:2007 + A2:2016</a:t>
            </a:r>
            <a:r>
              <a:rPr lang="en-GB" sz="1200" b="0" i="0" dirty="0">
                <a:solidFill>
                  <a:schemeClr val="dk1"/>
                </a:solidFill>
                <a:latin typeface="Calibri"/>
                <a:ea typeface="Calibri"/>
                <a:cs typeface="Calibri"/>
                <a:sym typeface="Calibri"/>
              </a:rPr>
              <a:t> Collaborative production of architectural, engineering and construction information. Code of practice</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GB" dirty="0"/>
              <a:t>Video explanation of BIM maturity levels: https://www.youtube.com/watch?v=mN0IhmMr4WY</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GB" dirty="0"/>
              <a:t>Most commonly described using the Bew &amp; Richards diagram shown in the slide.</a:t>
            </a:r>
            <a:endParaRPr dirty="0"/>
          </a:p>
          <a:p>
            <a:pPr marL="0" lvl="0" indent="0" algn="l" rtl="0">
              <a:spcBef>
                <a:spcPts val="360"/>
              </a:spcBef>
              <a:spcAft>
                <a:spcPts val="0"/>
              </a:spcAft>
              <a:buNone/>
            </a:pPr>
            <a:r>
              <a:rPr lang="en-GB" dirty="0"/>
              <a:t>Level 1 – 3D CAD drawing managed by a single stakeholder this is typically the contractor</a:t>
            </a:r>
            <a:endParaRPr dirty="0"/>
          </a:p>
          <a:p>
            <a:pPr marL="0" lvl="0" indent="0" algn="l" rtl="0">
              <a:spcBef>
                <a:spcPts val="360"/>
              </a:spcBef>
              <a:spcAft>
                <a:spcPts val="0"/>
              </a:spcAft>
              <a:buNone/>
            </a:pPr>
            <a:r>
              <a:rPr lang="en-GB" dirty="0"/>
              <a:t>Level 2 – All files used in the building model can be exported to a common file format which are brought together at agreed intervals.</a:t>
            </a:r>
            <a:endParaRPr dirty="0"/>
          </a:p>
          <a:p>
            <a:pPr marL="0" lvl="0" indent="0" algn="l" rtl="0">
              <a:spcBef>
                <a:spcPts val="360"/>
              </a:spcBef>
              <a:spcAft>
                <a:spcPts val="0"/>
              </a:spcAft>
              <a:buNone/>
            </a:pPr>
            <a:r>
              <a:rPr lang="en-GB" dirty="0"/>
              <a:t>Level 3 - Makes use of a fully integrated model that uploaded to a cloud server, accessible for anyone to view, edit and update.</a:t>
            </a:r>
            <a:endParaRPr dirty="0"/>
          </a:p>
          <a:p>
            <a:pPr marL="0" lvl="0" indent="0" algn="l" rtl="0">
              <a:spcBef>
                <a:spcPts val="360"/>
              </a:spcBef>
              <a:spcAft>
                <a:spcPts val="0"/>
              </a:spcAft>
              <a:buNone/>
            </a:pPr>
            <a:endParaRPr dirty="0"/>
          </a:p>
        </p:txBody>
      </p:sp>
      <p:sp>
        <p:nvSpPr>
          <p:cNvPr id="330" name="Google Shape;330;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 name="Google Shape;17;p3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4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9" name="Google Shape;79;p4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36"/>
          <p:cNvSpPr txBox="1">
            <a:spLocks noGrp="1"/>
          </p:cNvSpPr>
          <p:nvPr>
            <p:ph type="title"/>
          </p:nvPr>
        </p:nvSpPr>
        <p:spPr>
          <a:xfrm>
            <a:off x="70104" y="108458"/>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sz="4800">
                <a:solidFill>
                  <a:schemeClr val="dk1"/>
                </a:solidFill>
                <a:latin typeface="Arial Black"/>
                <a:ea typeface="Arial Black"/>
                <a:cs typeface="Arial Black"/>
                <a:sym typeface="Arial Black"/>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8" name="Google Shape;28;p36"/>
          <p:cNvSpPr txBox="1">
            <a:spLocks noGrp="1"/>
          </p:cNvSpPr>
          <p:nvPr>
            <p:ph type="body" idx="1"/>
          </p:nvPr>
        </p:nvSpPr>
        <p:spPr>
          <a:xfrm>
            <a:off x="210312" y="1892807"/>
            <a:ext cx="11216640" cy="4018979"/>
          </a:xfrm>
          <a:prstGeom prst="rect">
            <a:avLst/>
          </a:prstGeom>
          <a:noFill/>
          <a:ln>
            <a:noFill/>
          </a:ln>
        </p:spPr>
        <p:txBody>
          <a:bodyPr spcFirstLastPara="1" wrap="square" lIns="91425" tIns="45700" rIns="91425" bIns="45700" anchor="t" anchorCtr="0">
            <a:noAutofit/>
          </a:bodyPr>
          <a:lstStyle>
            <a:lvl1pPr marL="457200" lvl="0" indent="-368300" algn="l">
              <a:lnSpc>
                <a:spcPct val="90000"/>
              </a:lnSpc>
              <a:spcBef>
                <a:spcPts val="1000"/>
              </a:spcBef>
              <a:spcAft>
                <a:spcPts val="0"/>
              </a:spcAft>
              <a:buClr>
                <a:schemeClr val="dk1"/>
              </a:buClr>
              <a:buSzPts val="2200"/>
              <a:buChar char="•"/>
              <a:defRPr sz="220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9" name="Google Shape;29;p36"/>
          <p:cNvPicPr preferRelativeResize="0"/>
          <p:nvPr/>
        </p:nvPicPr>
        <p:blipFill rotWithShape="1">
          <a:blip r:embed="rId2">
            <a:alphaModFix/>
          </a:blip>
          <a:srcRect/>
          <a:stretch/>
        </p:blipFill>
        <p:spPr>
          <a:xfrm>
            <a:off x="70104" y="6056601"/>
            <a:ext cx="2511770" cy="627942"/>
          </a:xfrm>
          <a:prstGeom prst="rect">
            <a:avLst/>
          </a:prstGeom>
          <a:noFill/>
          <a:ln>
            <a:noFill/>
          </a:ln>
        </p:spPr>
      </p:pic>
      <p:pic>
        <p:nvPicPr>
          <p:cNvPr id="30" name="Google Shape;30;p36"/>
          <p:cNvPicPr preferRelativeResize="0"/>
          <p:nvPr/>
        </p:nvPicPr>
        <p:blipFill rotWithShape="1">
          <a:blip r:embed="rId3">
            <a:alphaModFix/>
          </a:blip>
          <a:srcRect/>
          <a:stretch/>
        </p:blipFill>
        <p:spPr>
          <a:xfrm>
            <a:off x="2514189" y="6056601"/>
            <a:ext cx="9467909" cy="51820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
        <p:cNvGrpSpPr/>
        <p:nvPr/>
      </p:nvGrpSpPr>
      <p:grpSpPr>
        <a:xfrm>
          <a:off x="0" y="0"/>
          <a:ext cx="0" cy="0"/>
          <a:chOff x="0" y="0"/>
          <a:chExt cx="0" cy="0"/>
        </a:xfrm>
      </p:grpSpPr>
      <p:sp>
        <p:nvSpPr>
          <p:cNvPr id="32" name="Google Shape;3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7" name="Google Shape;37;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8" name="Google Shape;3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3" name="Google Shape;43;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0" name="Google Shape;50;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9" name="Google Shape;59;p4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0" name="Google Shape;60;p4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1" name="Google Shape;6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6" name="Google Shape;66;p4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7" name="Google Shape;67;p4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3" name="Google Shape;73;p4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youtube.com/watch?v=mN0IhmMr4W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 descr="A picture containing sky, train&#10;&#10;Description automatically generated"/>
          <p:cNvPicPr preferRelativeResize="0"/>
          <p:nvPr/>
        </p:nvPicPr>
        <p:blipFill rotWithShape="1">
          <a:blip r:embed="rId3">
            <a:alphaModFix/>
          </a:blip>
          <a:srcRect/>
          <a:stretch/>
        </p:blipFill>
        <p:spPr>
          <a:xfrm>
            <a:off x="177" y="0"/>
            <a:ext cx="12191645" cy="6858000"/>
          </a:xfrm>
          <a:prstGeom prst="rect">
            <a:avLst/>
          </a:prstGeom>
          <a:noFill/>
          <a:ln>
            <a:noFill/>
          </a:ln>
        </p:spPr>
      </p:pic>
      <p:sp>
        <p:nvSpPr>
          <p:cNvPr id="88" name="Google Shape;88;p1"/>
          <p:cNvSpPr txBox="1"/>
          <p:nvPr/>
        </p:nvSpPr>
        <p:spPr>
          <a:xfrm>
            <a:off x="115889" y="3175"/>
            <a:ext cx="5498528" cy="341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6000" b="0" i="0" u="none" strike="noStrike" cap="none">
                <a:solidFill>
                  <a:schemeClr val="lt1"/>
                </a:solidFill>
                <a:latin typeface="Arial Black"/>
                <a:ea typeface="Arial Black"/>
                <a:cs typeface="Arial Black"/>
                <a:sym typeface="Arial Black"/>
              </a:rPr>
              <a:t>Circular Economy </a:t>
            </a:r>
            <a:endParaRPr/>
          </a:p>
          <a:p>
            <a:pPr marL="0" marR="0" lvl="0" indent="0" algn="l" rtl="0">
              <a:spcBef>
                <a:spcPts val="0"/>
              </a:spcBef>
              <a:spcAft>
                <a:spcPts val="0"/>
              </a:spcAft>
              <a:buNone/>
            </a:pPr>
            <a:r>
              <a:rPr lang="en-GB" sz="4800" b="0" i="0" u="none" strike="noStrike" cap="none">
                <a:solidFill>
                  <a:schemeClr val="lt1"/>
                </a:solidFill>
                <a:latin typeface="Arial"/>
                <a:ea typeface="Arial"/>
                <a:cs typeface="Arial"/>
                <a:sym typeface="Arial"/>
              </a:rPr>
              <a:t>&amp; the Construction </a:t>
            </a:r>
            <a:endParaRPr/>
          </a:p>
          <a:p>
            <a:pPr marL="0" marR="0" lvl="0" indent="0" algn="l" rtl="0">
              <a:spcBef>
                <a:spcPts val="0"/>
              </a:spcBef>
              <a:spcAft>
                <a:spcPts val="0"/>
              </a:spcAft>
              <a:buNone/>
            </a:pPr>
            <a:r>
              <a:rPr lang="en-GB" sz="4800" b="0" i="0" u="none" strike="noStrike" cap="none">
                <a:solidFill>
                  <a:schemeClr val="lt1"/>
                </a:solidFill>
                <a:latin typeface="Arial"/>
                <a:ea typeface="Arial"/>
                <a:cs typeface="Arial"/>
                <a:sym typeface="Arial"/>
              </a:rPr>
              <a:t>Sector</a:t>
            </a:r>
            <a:endParaRPr/>
          </a:p>
        </p:txBody>
      </p:sp>
      <p:pic>
        <p:nvPicPr>
          <p:cNvPr id="89" name="Google Shape;89;p1"/>
          <p:cNvPicPr preferRelativeResize="0"/>
          <p:nvPr/>
        </p:nvPicPr>
        <p:blipFill rotWithShape="1">
          <a:blip r:embed="rId4">
            <a:alphaModFix/>
          </a:blip>
          <a:srcRect/>
          <a:stretch/>
        </p:blipFill>
        <p:spPr>
          <a:xfrm>
            <a:off x="0" y="6165850"/>
            <a:ext cx="2454275" cy="692150"/>
          </a:xfrm>
          <a:prstGeom prst="rect">
            <a:avLst/>
          </a:prstGeom>
          <a:noFill/>
          <a:ln>
            <a:noFill/>
          </a:ln>
        </p:spPr>
      </p:pic>
      <p:pic>
        <p:nvPicPr>
          <p:cNvPr id="90" name="Google Shape;90;p1"/>
          <p:cNvPicPr preferRelativeResize="0"/>
          <p:nvPr/>
        </p:nvPicPr>
        <p:blipFill rotWithShape="1">
          <a:blip r:embed="rId5">
            <a:alphaModFix/>
          </a:blip>
          <a:srcRect/>
          <a:stretch/>
        </p:blipFill>
        <p:spPr>
          <a:xfrm>
            <a:off x="2741613" y="6165850"/>
            <a:ext cx="1225550" cy="692150"/>
          </a:xfrm>
          <a:prstGeom prst="rect">
            <a:avLst/>
          </a:prstGeom>
          <a:noFill/>
          <a:ln>
            <a:noFill/>
          </a:ln>
        </p:spPr>
      </p:pic>
      <p:pic>
        <p:nvPicPr>
          <p:cNvPr id="91" name="Google Shape;91;p1"/>
          <p:cNvPicPr preferRelativeResize="0"/>
          <p:nvPr/>
        </p:nvPicPr>
        <p:blipFill rotWithShape="1">
          <a:blip r:embed="rId6">
            <a:alphaModFix/>
          </a:blip>
          <a:srcRect/>
          <a:stretch/>
        </p:blipFill>
        <p:spPr>
          <a:xfrm>
            <a:off x="4293045" y="6172200"/>
            <a:ext cx="773112" cy="692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4"/>
          <p:cNvSpPr txBox="1">
            <a:spLocks noGrp="1"/>
          </p:cNvSpPr>
          <p:nvPr>
            <p:ph type="title"/>
          </p:nvPr>
        </p:nvSpPr>
        <p:spPr>
          <a:xfrm>
            <a:off x="70104" y="108458"/>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GB"/>
              <a:t>Benefits</a:t>
            </a:r>
            <a:endParaRPr/>
          </a:p>
        </p:txBody>
      </p:sp>
      <p:sp>
        <p:nvSpPr>
          <p:cNvPr id="341" name="Google Shape;341;p24"/>
          <p:cNvSpPr txBox="1">
            <a:spLocks noGrp="1"/>
          </p:cNvSpPr>
          <p:nvPr>
            <p:ph type="body" idx="1"/>
          </p:nvPr>
        </p:nvSpPr>
        <p:spPr>
          <a:xfrm>
            <a:off x="210312" y="1434021"/>
            <a:ext cx="5596128" cy="447776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200"/>
              <a:buChar char="•"/>
            </a:pPr>
            <a:r>
              <a:rPr lang="en-GB" dirty="0"/>
              <a:t>BIM saves money by cutting down on clashes in designs before they reach the construction site.</a:t>
            </a:r>
            <a:br>
              <a:rPr lang="en-GB" dirty="0"/>
            </a:br>
            <a:endParaRPr dirty="0"/>
          </a:p>
          <a:p>
            <a:pPr marL="228600" lvl="0" indent="-228600" algn="l" rtl="0">
              <a:lnSpc>
                <a:spcPct val="90000"/>
              </a:lnSpc>
              <a:spcBef>
                <a:spcPts val="1000"/>
              </a:spcBef>
              <a:spcAft>
                <a:spcPts val="0"/>
              </a:spcAft>
              <a:buClr>
                <a:schemeClr val="dk1"/>
              </a:buClr>
              <a:buSzPts val="2200"/>
              <a:buChar char="•"/>
            </a:pPr>
            <a:r>
              <a:rPr lang="en-GB" dirty="0"/>
              <a:t>Better visualisation translates to fewer meeting required.</a:t>
            </a:r>
            <a:br>
              <a:rPr lang="en-GB" dirty="0"/>
            </a:br>
            <a:endParaRPr dirty="0"/>
          </a:p>
          <a:p>
            <a:pPr marL="228600" lvl="0" indent="-228600" algn="l" rtl="0">
              <a:lnSpc>
                <a:spcPct val="90000"/>
              </a:lnSpc>
              <a:spcBef>
                <a:spcPts val="1000"/>
              </a:spcBef>
              <a:spcAft>
                <a:spcPts val="0"/>
              </a:spcAft>
              <a:buClr>
                <a:schemeClr val="dk1"/>
              </a:buClr>
              <a:buSzPts val="2200"/>
              <a:buChar char="•"/>
            </a:pPr>
            <a:r>
              <a:rPr lang="en-GB" dirty="0"/>
              <a:t>Time is saved through fewer meetings and fewer alterations made onsite.</a:t>
            </a:r>
            <a:br>
              <a:rPr lang="en-GB" dirty="0"/>
            </a:br>
            <a:endParaRPr dirty="0"/>
          </a:p>
          <a:p>
            <a:pPr marL="228600" lvl="0" indent="-228600" algn="l" rtl="0">
              <a:lnSpc>
                <a:spcPct val="90000"/>
              </a:lnSpc>
              <a:spcBef>
                <a:spcPts val="1000"/>
              </a:spcBef>
              <a:spcAft>
                <a:spcPts val="0"/>
              </a:spcAft>
              <a:buClr>
                <a:schemeClr val="dk1"/>
              </a:buClr>
              <a:buSzPts val="2200"/>
              <a:buChar char="•"/>
            </a:pPr>
            <a:r>
              <a:rPr lang="en-GB" dirty="0"/>
              <a:t>Waste reduction through clash avoidance.</a:t>
            </a:r>
            <a:endParaRPr dirty="0"/>
          </a:p>
        </p:txBody>
      </p:sp>
      <p:pic>
        <p:nvPicPr>
          <p:cNvPr id="3" name="Picture 2">
            <a:extLst>
              <a:ext uri="{FF2B5EF4-FFF2-40B4-BE49-F238E27FC236}">
                <a16:creationId xmlns:a16="http://schemas.microsoft.com/office/drawing/2014/main" id="{66EC9535-4AED-4FB6-829A-3432EC9BA9C1}"/>
              </a:ext>
            </a:extLst>
          </p:cNvPr>
          <p:cNvPicPr>
            <a:picLocks noChangeAspect="1"/>
          </p:cNvPicPr>
          <p:nvPr/>
        </p:nvPicPr>
        <p:blipFill>
          <a:blip r:embed="rId3"/>
          <a:stretch>
            <a:fillRect/>
          </a:stretch>
        </p:blipFill>
        <p:spPr>
          <a:xfrm>
            <a:off x="6217920" y="2177986"/>
            <a:ext cx="5974080" cy="37338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5"/>
          <p:cNvSpPr txBox="1">
            <a:spLocks noGrp="1"/>
          </p:cNvSpPr>
          <p:nvPr>
            <p:ph type="title"/>
          </p:nvPr>
        </p:nvSpPr>
        <p:spPr>
          <a:xfrm>
            <a:off x="70104" y="108458"/>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GB"/>
              <a:t>BIM in Circular Economy</a:t>
            </a:r>
            <a:endParaRPr/>
          </a:p>
        </p:txBody>
      </p:sp>
      <p:sp>
        <p:nvSpPr>
          <p:cNvPr id="348" name="Google Shape;348;p25"/>
          <p:cNvSpPr txBox="1">
            <a:spLocks noGrp="1"/>
          </p:cNvSpPr>
          <p:nvPr>
            <p:ph type="body" idx="1"/>
          </p:nvPr>
        </p:nvSpPr>
        <p:spPr>
          <a:xfrm>
            <a:off x="210312" y="1892807"/>
            <a:ext cx="11216640" cy="401897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200"/>
              <a:buNone/>
            </a:pPr>
            <a:r>
              <a:rPr lang="en-GB" dirty="0"/>
              <a:t>BIM models contain associated information for the materials required for a project, this feeds into:</a:t>
            </a:r>
            <a:endParaRPr dirty="0"/>
          </a:p>
          <a:p>
            <a:pPr marL="0" lvl="0" indent="0" algn="l" rtl="0">
              <a:lnSpc>
                <a:spcPct val="90000"/>
              </a:lnSpc>
              <a:spcBef>
                <a:spcPts val="1000"/>
              </a:spcBef>
              <a:spcAft>
                <a:spcPts val="0"/>
              </a:spcAft>
              <a:buClr>
                <a:schemeClr val="dk1"/>
              </a:buClr>
              <a:buSzPts val="2200"/>
              <a:buNone/>
            </a:pPr>
            <a:endParaRPr dirty="0"/>
          </a:p>
          <a:p>
            <a:pPr marL="685800" lvl="1" indent="-228600" algn="l" rtl="0">
              <a:lnSpc>
                <a:spcPct val="90000"/>
              </a:lnSpc>
              <a:spcBef>
                <a:spcPts val="500"/>
              </a:spcBef>
              <a:spcAft>
                <a:spcPts val="0"/>
              </a:spcAft>
              <a:buClr>
                <a:schemeClr val="dk1"/>
              </a:buClr>
              <a:buSzPts val="2400"/>
              <a:buChar char="•"/>
            </a:pPr>
            <a:r>
              <a:rPr lang="en-GB" dirty="0">
                <a:latin typeface="Arial"/>
                <a:ea typeface="Arial"/>
                <a:cs typeface="Arial"/>
                <a:sym typeface="Arial"/>
              </a:rPr>
              <a:t>Procurement decision making.</a:t>
            </a:r>
            <a:endParaRPr dirty="0"/>
          </a:p>
          <a:p>
            <a:pPr marL="685800" lvl="1" indent="-228600" algn="l" rtl="0">
              <a:lnSpc>
                <a:spcPct val="90000"/>
              </a:lnSpc>
              <a:spcBef>
                <a:spcPts val="500"/>
              </a:spcBef>
              <a:spcAft>
                <a:spcPts val="0"/>
              </a:spcAft>
              <a:buClr>
                <a:schemeClr val="dk1"/>
              </a:buClr>
              <a:buSzPts val="2400"/>
              <a:buChar char="•"/>
            </a:pPr>
            <a:r>
              <a:rPr lang="en-GB" dirty="0">
                <a:latin typeface="Arial"/>
                <a:ea typeface="Arial"/>
                <a:cs typeface="Arial"/>
                <a:sym typeface="Arial"/>
              </a:rPr>
              <a:t>Just in time delivery of materials. </a:t>
            </a:r>
            <a:endParaRPr dirty="0"/>
          </a:p>
          <a:p>
            <a:pPr marL="685800" lvl="1" indent="-228600" algn="l" rtl="0">
              <a:lnSpc>
                <a:spcPct val="90000"/>
              </a:lnSpc>
              <a:spcBef>
                <a:spcPts val="500"/>
              </a:spcBef>
              <a:spcAft>
                <a:spcPts val="0"/>
              </a:spcAft>
              <a:buClr>
                <a:schemeClr val="dk1"/>
              </a:buClr>
              <a:buSzPts val="2400"/>
              <a:buChar char="•"/>
            </a:pPr>
            <a:r>
              <a:rPr lang="en-GB" dirty="0">
                <a:latin typeface="Arial"/>
                <a:ea typeface="Arial"/>
                <a:cs typeface="Arial"/>
                <a:sym typeface="Arial"/>
              </a:rPr>
              <a:t>Building maintenance (products as services)</a:t>
            </a:r>
            <a:endParaRPr dirty="0"/>
          </a:p>
          <a:p>
            <a:pPr marL="685800" lvl="1" indent="-228600" algn="l" rtl="0">
              <a:lnSpc>
                <a:spcPct val="90000"/>
              </a:lnSpc>
              <a:spcBef>
                <a:spcPts val="500"/>
              </a:spcBef>
              <a:spcAft>
                <a:spcPts val="0"/>
              </a:spcAft>
              <a:buClr>
                <a:schemeClr val="dk1"/>
              </a:buClr>
              <a:buSzPts val="2400"/>
              <a:buChar char="•"/>
            </a:pPr>
            <a:r>
              <a:rPr lang="en-GB" dirty="0">
                <a:latin typeface="Arial"/>
                <a:ea typeface="Arial"/>
                <a:cs typeface="Arial"/>
                <a:sym typeface="Arial"/>
              </a:rPr>
              <a:t>Design for disassembly.</a:t>
            </a:r>
            <a:endParaRPr dirty="0"/>
          </a:p>
          <a:p>
            <a:pPr marL="685800" lvl="1" indent="-228600" algn="l" rtl="0">
              <a:lnSpc>
                <a:spcPct val="90000"/>
              </a:lnSpc>
              <a:spcBef>
                <a:spcPts val="500"/>
              </a:spcBef>
              <a:spcAft>
                <a:spcPts val="0"/>
              </a:spcAft>
              <a:buClr>
                <a:schemeClr val="dk1"/>
              </a:buClr>
              <a:buSzPts val="2400"/>
              <a:buChar char="•"/>
            </a:pPr>
            <a:r>
              <a:rPr lang="en-GB" dirty="0">
                <a:latin typeface="Arial"/>
                <a:ea typeface="Arial"/>
                <a:cs typeface="Arial"/>
                <a:sym typeface="Arial"/>
              </a:rPr>
              <a:t>Material passports (Building as a Material Bank BAMB).</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6"/>
          <p:cNvSpPr txBox="1">
            <a:spLocks noGrp="1"/>
          </p:cNvSpPr>
          <p:nvPr>
            <p:ph type="title"/>
          </p:nvPr>
        </p:nvSpPr>
        <p:spPr>
          <a:xfrm>
            <a:off x="70104" y="108458"/>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GB"/>
              <a:t>Workshop Task 2</a:t>
            </a:r>
            <a:endParaRPr/>
          </a:p>
        </p:txBody>
      </p:sp>
      <p:sp>
        <p:nvSpPr>
          <p:cNvPr id="355" name="Google Shape;355;p26"/>
          <p:cNvSpPr txBox="1">
            <a:spLocks noGrp="1"/>
          </p:cNvSpPr>
          <p:nvPr>
            <p:ph type="body" idx="1"/>
          </p:nvPr>
        </p:nvSpPr>
        <p:spPr>
          <a:xfrm>
            <a:off x="70104" y="1419510"/>
            <a:ext cx="5215128" cy="401897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200"/>
              <a:buNone/>
            </a:pPr>
            <a:r>
              <a:rPr lang="en-GB" dirty="0"/>
              <a:t>In small groups discuss the circular economy and complete close the loop shown in the worksheet using the list of construction technologies and practices provided.</a:t>
            </a:r>
          </a:p>
          <a:p>
            <a:pPr marL="0" lvl="0" indent="0" algn="l" rtl="0">
              <a:lnSpc>
                <a:spcPct val="90000"/>
              </a:lnSpc>
              <a:spcBef>
                <a:spcPts val="0"/>
              </a:spcBef>
              <a:spcAft>
                <a:spcPts val="0"/>
              </a:spcAft>
              <a:buClr>
                <a:schemeClr val="dk1"/>
              </a:buClr>
              <a:buSzPts val="2200"/>
              <a:buNone/>
            </a:pPr>
            <a:endParaRPr lang="en-GB" dirty="0"/>
          </a:p>
          <a:p>
            <a:pPr marL="0" lvl="0" indent="0" algn="l" rtl="0">
              <a:lnSpc>
                <a:spcPct val="90000"/>
              </a:lnSpc>
              <a:spcBef>
                <a:spcPts val="0"/>
              </a:spcBef>
              <a:spcAft>
                <a:spcPts val="0"/>
              </a:spcAft>
              <a:buClr>
                <a:schemeClr val="dk1"/>
              </a:buClr>
              <a:buSzPts val="2200"/>
              <a:buNone/>
            </a:pPr>
            <a:r>
              <a:rPr lang="en-GB" dirty="0"/>
              <a:t>In what parts do the following fit in supporting circular construction.</a:t>
            </a:r>
          </a:p>
          <a:p>
            <a:pPr marL="0" lvl="0" indent="0" algn="l" rtl="0">
              <a:lnSpc>
                <a:spcPct val="90000"/>
              </a:lnSpc>
              <a:spcBef>
                <a:spcPts val="0"/>
              </a:spcBef>
              <a:spcAft>
                <a:spcPts val="0"/>
              </a:spcAft>
              <a:buClr>
                <a:schemeClr val="dk1"/>
              </a:buClr>
              <a:buSzPts val="2200"/>
              <a:buNone/>
            </a:pPr>
            <a:endParaRPr lang="en-GB" dirty="0"/>
          </a:p>
          <a:p>
            <a:pPr marL="342900" indent="-342900">
              <a:spcBef>
                <a:spcPts val="0"/>
              </a:spcBef>
            </a:pPr>
            <a:r>
              <a:rPr lang="en-GB" dirty="0"/>
              <a:t>Prefabrication</a:t>
            </a:r>
          </a:p>
          <a:p>
            <a:pPr marL="342900" indent="-342900">
              <a:spcBef>
                <a:spcPts val="0"/>
              </a:spcBef>
            </a:pPr>
            <a:r>
              <a:rPr lang="en-GB" dirty="0"/>
              <a:t>Procurement</a:t>
            </a:r>
          </a:p>
          <a:p>
            <a:pPr marL="342900" indent="-342900">
              <a:spcBef>
                <a:spcPts val="0"/>
              </a:spcBef>
            </a:pPr>
            <a:r>
              <a:rPr lang="en-GB" dirty="0"/>
              <a:t>BIM</a:t>
            </a:r>
          </a:p>
          <a:p>
            <a:pPr marL="342900" indent="-342900">
              <a:spcBef>
                <a:spcPts val="0"/>
              </a:spcBef>
            </a:pPr>
            <a:r>
              <a:rPr lang="en-GB" dirty="0"/>
              <a:t>Disassembly</a:t>
            </a:r>
            <a:br>
              <a:rPr lang="en-GB" dirty="0"/>
            </a:br>
            <a:r>
              <a:rPr lang="en-GB" dirty="0"/>
              <a:t>Demolition</a:t>
            </a:r>
          </a:p>
          <a:p>
            <a:pPr marL="0" lvl="0" indent="0" algn="l" rtl="0">
              <a:lnSpc>
                <a:spcPct val="90000"/>
              </a:lnSpc>
              <a:spcBef>
                <a:spcPts val="0"/>
              </a:spcBef>
              <a:spcAft>
                <a:spcPts val="0"/>
              </a:spcAft>
              <a:buClr>
                <a:schemeClr val="dk1"/>
              </a:buClr>
              <a:buSzPts val="2200"/>
              <a:buNone/>
            </a:pPr>
            <a:endParaRPr dirty="0"/>
          </a:p>
          <a:p>
            <a:pPr marL="228600" lvl="0" indent="-88900" algn="l" rtl="0">
              <a:lnSpc>
                <a:spcPct val="90000"/>
              </a:lnSpc>
              <a:spcBef>
                <a:spcPts val="1000"/>
              </a:spcBef>
              <a:spcAft>
                <a:spcPts val="0"/>
              </a:spcAft>
              <a:buClr>
                <a:schemeClr val="dk1"/>
              </a:buClr>
              <a:buSzPts val="2200"/>
              <a:buNone/>
            </a:pPr>
            <a:endParaRPr dirty="0"/>
          </a:p>
          <a:p>
            <a:pPr marL="228600" lvl="0" indent="-88900" algn="l" rtl="0">
              <a:lnSpc>
                <a:spcPct val="90000"/>
              </a:lnSpc>
              <a:spcBef>
                <a:spcPts val="1000"/>
              </a:spcBef>
              <a:spcAft>
                <a:spcPts val="0"/>
              </a:spcAft>
              <a:buClr>
                <a:schemeClr val="dk1"/>
              </a:buClr>
              <a:buSzPts val="2200"/>
              <a:buNone/>
            </a:pPr>
            <a:endParaRPr dirty="0"/>
          </a:p>
        </p:txBody>
      </p:sp>
      <p:pic>
        <p:nvPicPr>
          <p:cNvPr id="5" name="Picture 4" descr="A picture containing text&#10;&#10;Description automatically generated">
            <a:extLst>
              <a:ext uri="{FF2B5EF4-FFF2-40B4-BE49-F238E27FC236}">
                <a16:creationId xmlns:a16="http://schemas.microsoft.com/office/drawing/2014/main" id="{02B39CEB-FF43-4F23-A696-B4D381D680C4}"/>
              </a:ext>
            </a:extLst>
          </p:cNvPr>
          <p:cNvPicPr>
            <a:picLocks noChangeAspect="1"/>
          </p:cNvPicPr>
          <p:nvPr/>
        </p:nvPicPr>
        <p:blipFill>
          <a:blip r:embed="rId3"/>
          <a:stretch>
            <a:fillRect/>
          </a:stretch>
        </p:blipFill>
        <p:spPr>
          <a:xfrm>
            <a:off x="6906770" y="1223580"/>
            <a:ext cx="4909563" cy="401898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9"/>
          <p:cNvSpPr txBox="1">
            <a:spLocks noGrp="1"/>
          </p:cNvSpPr>
          <p:nvPr>
            <p:ph type="title"/>
          </p:nvPr>
        </p:nvSpPr>
        <p:spPr>
          <a:xfrm>
            <a:off x="210313" y="300187"/>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GB" sz="4400" dirty="0"/>
              <a:t>BIM Case Study – </a:t>
            </a:r>
            <a:r>
              <a:rPr lang="en-GB" sz="4400" dirty="0" err="1"/>
              <a:t>Marishal</a:t>
            </a:r>
            <a:r>
              <a:rPr lang="en-GB" sz="4400" dirty="0"/>
              <a:t> Square, Aberdeen</a:t>
            </a:r>
            <a:endParaRPr dirty="0"/>
          </a:p>
        </p:txBody>
      </p:sp>
      <p:sp>
        <p:nvSpPr>
          <p:cNvPr id="375" name="Google Shape;375;p29"/>
          <p:cNvSpPr txBox="1">
            <a:spLocks noGrp="1"/>
          </p:cNvSpPr>
          <p:nvPr>
            <p:ph type="body" idx="1"/>
          </p:nvPr>
        </p:nvSpPr>
        <p:spPr>
          <a:xfrm>
            <a:off x="210313" y="1892807"/>
            <a:ext cx="5335082" cy="401897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200"/>
              <a:buChar char="•"/>
            </a:pPr>
            <a:r>
              <a:rPr lang="en-GB" dirty="0"/>
              <a:t>BIM Level 2 – used scheduling 4D visualisation software</a:t>
            </a:r>
          </a:p>
          <a:p>
            <a:pPr marL="228600" lvl="0" indent="-228600" algn="l" rtl="0">
              <a:lnSpc>
                <a:spcPct val="90000"/>
              </a:lnSpc>
              <a:spcBef>
                <a:spcPts val="0"/>
              </a:spcBef>
              <a:spcAft>
                <a:spcPts val="0"/>
              </a:spcAft>
              <a:buClr>
                <a:schemeClr val="dk1"/>
              </a:buClr>
              <a:buSzPts val="2200"/>
              <a:buChar char="•"/>
            </a:pPr>
            <a:endParaRPr lang="en-GB" dirty="0"/>
          </a:p>
          <a:p>
            <a:pPr marL="228600" lvl="0" indent="-228600" algn="l" rtl="0">
              <a:lnSpc>
                <a:spcPct val="90000"/>
              </a:lnSpc>
              <a:spcBef>
                <a:spcPts val="0"/>
              </a:spcBef>
              <a:spcAft>
                <a:spcPts val="0"/>
              </a:spcAft>
              <a:buClr>
                <a:schemeClr val="dk1"/>
              </a:buClr>
              <a:buSzPts val="2200"/>
              <a:buChar char="•"/>
            </a:pPr>
            <a:r>
              <a:rPr lang="en-GB" dirty="0"/>
              <a:t>£107m value</a:t>
            </a:r>
          </a:p>
          <a:p>
            <a:pPr marL="228600" lvl="0" indent="-228600" algn="l" rtl="0">
              <a:lnSpc>
                <a:spcPct val="90000"/>
              </a:lnSpc>
              <a:spcBef>
                <a:spcPts val="0"/>
              </a:spcBef>
              <a:spcAft>
                <a:spcPts val="0"/>
              </a:spcAft>
              <a:buClr>
                <a:schemeClr val="dk1"/>
              </a:buClr>
              <a:buSzPts val="2200"/>
              <a:buChar char="•"/>
            </a:pPr>
            <a:endParaRPr lang="en-GB" dirty="0"/>
          </a:p>
          <a:p>
            <a:pPr marL="228600" lvl="0" indent="-228600" algn="l" rtl="0">
              <a:lnSpc>
                <a:spcPct val="90000"/>
              </a:lnSpc>
              <a:spcBef>
                <a:spcPts val="0"/>
              </a:spcBef>
              <a:spcAft>
                <a:spcPts val="0"/>
              </a:spcAft>
              <a:buClr>
                <a:schemeClr val="dk1"/>
              </a:buClr>
              <a:buSzPts val="2200"/>
              <a:buChar char="•"/>
            </a:pPr>
            <a:r>
              <a:rPr lang="en-GB" dirty="0"/>
              <a:t>Waste reduction estimated to be 30-40% compared to similar sized projects</a:t>
            </a:r>
          </a:p>
          <a:p>
            <a:pPr marL="228600" lvl="0" indent="-228600" algn="l" rtl="0">
              <a:lnSpc>
                <a:spcPct val="90000"/>
              </a:lnSpc>
              <a:spcBef>
                <a:spcPts val="0"/>
              </a:spcBef>
              <a:spcAft>
                <a:spcPts val="0"/>
              </a:spcAft>
              <a:buClr>
                <a:schemeClr val="dk1"/>
              </a:buClr>
              <a:buSzPts val="2200"/>
              <a:buChar char="•"/>
            </a:pPr>
            <a:endParaRPr lang="en-GB" dirty="0"/>
          </a:p>
          <a:p>
            <a:pPr marL="228600" lvl="0" indent="-228600" algn="l" rtl="0">
              <a:lnSpc>
                <a:spcPct val="90000"/>
              </a:lnSpc>
              <a:spcBef>
                <a:spcPts val="0"/>
              </a:spcBef>
              <a:spcAft>
                <a:spcPts val="0"/>
              </a:spcAft>
              <a:buClr>
                <a:schemeClr val="dk1"/>
              </a:buClr>
              <a:buSzPts val="2200"/>
              <a:buChar char="•"/>
            </a:pPr>
            <a:r>
              <a:rPr lang="en-GB" dirty="0"/>
              <a:t>Hundreds of clashes (potential for waste) avoided</a:t>
            </a:r>
          </a:p>
        </p:txBody>
      </p:sp>
      <p:pic>
        <p:nvPicPr>
          <p:cNvPr id="2" name="Picture 1">
            <a:extLst>
              <a:ext uri="{FF2B5EF4-FFF2-40B4-BE49-F238E27FC236}">
                <a16:creationId xmlns:a16="http://schemas.microsoft.com/office/drawing/2014/main" id="{706984CB-5D37-4EB9-A660-DA9784277C7D}"/>
              </a:ext>
            </a:extLst>
          </p:cNvPr>
          <p:cNvPicPr>
            <a:picLocks noChangeAspect="1"/>
          </p:cNvPicPr>
          <p:nvPr/>
        </p:nvPicPr>
        <p:blipFill>
          <a:blip r:embed="rId3"/>
          <a:stretch>
            <a:fillRect/>
          </a:stretch>
        </p:blipFill>
        <p:spPr>
          <a:xfrm>
            <a:off x="6096000" y="1625750"/>
            <a:ext cx="6050280" cy="270101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3385-6447-4E52-A491-FB00F8C9ADBF}"/>
              </a:ext>
            </a:extLst>
          </p:cNvPr>
          <p:cNvSpPr txBox="1">
            <a:spLocks/>
          </p:cNvSpPr>
          <p:nvPr/>
        </p:nvSpPr>
        <p:spPr bwMode="auto">
          <a:xfrm>
            <a:off x="70104" y="108458"/>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lang="en-GB" sz="4800" kern="1200" dirty="0">
                <a:solidFill>
                  <a:schemeClr val="tx1"/>
                </a:solidFill>
                <a:latin typeface="Arial Black" panose="020B0A04020102020204" pitchFamily="34" charset="0"/>
                <a:ea typeface="+mn-ea"/>
                <a:cs typeface="+mn-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4800" b="0" i="0" u="none" strike="noStrike" kern="1200" cap="none" spc="0" normalizeH="0" baseline="0" noProof="0">
                <a:ln>
                  <a:noFill/>
                </a:ln>
                <a:solidFill>
                  <a:sysClr val="windowText" lastClr="000000"/>
                </a:solidFill>
                <a:effectLst/>
                <a:uLnTx/>
                <a:uFillTx/>
                <a:latin typeface="Arial Black" panose="020B0A04020102020204" pitchFamily="34" charset="0"/>
                <a:ea typeface="+mn-ea"/>
                <a:cs typeface="+mn-cs"/>
              </a:rPr>
              <a:t>Conclusion</a:t>
            </a:r>
            <a:endParaRPr kumimoji="0" lang="en-GB" sz="4800" b="0" i="0" u="none" strike="noStrike" kern="1200" cap="none" spc="0" normalizeH="0" baseline="0" noProof="0" dirty="0">
              <a:ln>
                <a:noFill/>
              </a:ln>
              <a:solidFill>
                <a:sysClr val="windowText" lastClr="000000"/>
              </a:solidFill>
              <a:effectLst/>
              <a:uLnTx/>
              <a:uFillTx/>
              <a:latin typeface="Arial Black" panose="020B0A04020102020204" pitchFamily="34" charset="0"/>
              <a:ea typeface="+mn-ea"/>
              <a:cs typeface="+mn-cs"/>
            </a:endParaRPr>
          </a:p>
        </p:txBody>
      </p:sp>
      <p:sp>
        <p:nvSpPr>
          <p:cNvPr id="3" name="Content Placeholder 2">
            <a:extLst>
              <a:ext uri="{FF2B5EF4-FFF2-40B4-BE49-F238E27FC236}">
                <a16:creationId xmlns:a16="http://schemas.microsoft.com/office/drawing/2014/main" id="{C4345A7E-8C21-497E-AAA8-3F010A68AECB}"/>
              </a:ext>
            </a:extLst>
          </p:cNvPr>
          <p:cNvSpPr txBox="1">
            <a:spLocks/>
          </p:cNvSpPr>
          <p:nvPr/>
        </p:nvSpPr>
        <p:spPr bwMode="auto">
          <a:xfrm>
            <a:off x="210312" y="1892807"/>
            <a:ext cx="5941106" cy="401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lang="en-US" sz="2200" kern="1200" dirty="0" smtClean="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GB" sz="22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The true value of  BIM comes from the data associated with the model rather than the 3D model itself.</a:t>
            </a: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endParaRPr kumimoji="0" lang="en-GB" sz="22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GB" sz="22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Building information modelling is a vital step required to make the circular economy in the built environment possible.</a:t>
            </a: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endParaRPr kumimoji="0" lang="en-GB" sz="22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GB" sz="22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The UK government has mandated that all public sector works in the built environment achieve at least BIM level 2.</a:t>
            </a:r>
            <a:endParaRPr kumimoji="0" lang="en-GB" sz="2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02DDA658-F5D5-4140-9653-EABA7D50BB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0553" y="2024736"/>
            <a:ext cx="5257168" cy="3755120"/>
          </a:xfrm>
          <a:prstGeom prst="rect">
            <a:avLst/>
          </a:prstGeom>
        </p:spPr>
      </p:pic>
    </p:spTree>
    <p:extLst>
      <p:ext uri="{BB962C8B-B14F-4D97-AF65-F5344CB8AC3E}">
        <p14:creationId xmlns:p14="http://schemas.microsoft.com/office/powerpoint/2010/main" val="3362060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p:nvPr/>
        </p:nvSpPr>
        <p:spPr>
          <a:xfrm>
            <a:off x="149225" y="6135688"/>
            <a:ext cx="2476500" cy="5540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0" i="0" u="none" strike="noStrike" cap="none">
                <a:solidFill>
                  <a:schemeClr val="dk1"/>
                </a:solidFill>
                <a:latin typeface="Arial Black"/>
                <a:ea typeface="Arial Black"/>
                <a:cs typeface="Arial Black"/>
                <a:sym typeface="Arial Black"/>
              </a:rPr>
              <a:t>Circular Economy</a:t>
            </a:r>
            <a:endParaRPr/>
          </a:p>
          <a:p>
            <a:pPr marL="0" marR="0" lvl="0" indent="0" algn="l" rtl="0">
              <a:spcBef>
                <a:spcPts val="0"/>
              </a:spcBef>
              <a:spcAft>
                <a:spcPts val="0"/>
              </a:spcAft>
              <a:buNone/>
            </a:pPr>
            <a:r>
              <a:rPr lang="en-GB" sz="1400" b="0" i="0" u="none" strike="noStrike" cap="none">
                <a:solidFill>
                  <a:schemeClr val="dk1"/>
                </a:solidFill>
                <a:latin typeface="Arial"/>
                <a:ea typeface="Arial"/>
                <a:cs typeface="Arial"/>
                <a:sym typeface="Arial"/>
              </a:rPr>
              <a:t>and the Construction Sector</a:t>
            </a:r>
            <a:endParaRPr/>
          </a:p>
        </p:txBody>
      </p:sp>
      <p:sp>
        <p:nvSpPr>
          <p:cNvPr id="98" name="Google Shape;98;p2"/>
          <p:cNvSpPr/>
          <p:nvPr/>
        </p:nvSpPr>
        <p:spPr>
          <a:xfrm>
            <a:off x="2562225" y="6538913"/>
            <a:ext cx="9172575" cy="46037"/>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9" name="Google Shape;99;p2"/>
          <p:cNvPicPr preferRelativeResize="0"/>
          <p:nvPr/>
        </p:nvPicPr>
        <p:blipFill rotWithShape="1">
          <a:blip r:embed="rId3">
            <a:alphaModFix/>
          </a:blip>
          <a:srcRect/>
          <a:stretch/>
        </p:blipFill>
        <p:spPr>
          <a:xfrm>
            <a:off x="11542713" y="6126163"/>
            <a:ext cx="500062" cy="517525"/>
          </a:xfrm>
          <a:prstGeom prst="rect">
            <a:avLst/>
          </a:prstGeom>
          <a:noFill/>
          <a:ln>
            <a:noFill/>
          </a:ln>
        </p:spPr>
      </p:pic>
      <p:sp>
        <p:nvSpPr>
          <p:cNvPr id="100" name="Google Shape;100;p2"/>
          <p:cNvSpPr txBox="1"/>
          <p:nvPr/>
        </p:nvSpPr>
        <p:spPr>
          <a:xfrm>
            <a:off x="149224" y="504825"/>
            <a:ext cx="12042775"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800" b="0" i="0" u="none" strike="noStrike" cap="none" dirty="0">
                <a:solidFill>
                  <a:schemeClr val="dk1"/>
                </a:solidFill>
                <a:latin typeface="Arial Black"/>
                <a:ea typeface="Arial Black"/>
                <a:cs typeface="Arial Black"/>
                <a:sym typeface="Arial Black"/>
              </a:rPr>
              <a:t>Workshop 3b – Innovation and the </a:t>
            </a:r>
            <a:endParaRPr dirty="0"/>
          </a:p>
          <a:p>
            <a:pPr marL="0" marR="0" lvl="0" indent="0" algn="l" rtl="0">
              <a:spcBef>
                <a:spcPts val="0"/>
              </a:spcBef>
              <a:spcAft>
                <a:spcPts val="0"/>
              </a:spcAft>
              <a:buNone/>
            </a:pPr>
            <a:r>
              <a:rPr lang="en-GB" sz="4800" b="0" i="0" u="none" strike="noStrike" cap="none" dirty="0">
                <a:solidFill>
                  <a:schemeClr val="dk1"/>
                </a:solidFill>
                <a:latin typeface="Arial Black"/>
                <a:ea typeface="Arial Black"/>
                <a:cs typeface="Arial Black"/>
                <a:sym typeface="Arial Black"/>
              </a:rPr>
              <a:t>Circular Economy </a:t>
            </a:r>
            <a:endParaRPr dirty="0"/>
          </a:p>
        </p:txBody>
      </p:sp>
      <p:sp>
        <p:nvSpPr>
          <p:cNvPr id="101" name="Google Shape;101;p2"/>
          <p:cNvSpPr txBox="1"/>
          <p:nvPr/>
        </p:nvSpPr>
        <p:spPr>
          <a:xfrm>
            <a:off x="404019" y="2228671"/>
            <a:ext cx="10883900" cy="37856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0" i="0" u="none" strike="noStrike" cap="none" dirty="0">
                <a:solidFill>
                  <a:schemeClr val="dk1"/>
                </a:solidFill>
                <a:latin typeface="Arial"/>
                <a:ea typeface="Arial"/>
                <a:cs typeface="Arial"/>
                <a:sym typeface="Arial"/>
              </a:rPr>
              <a:t>This Workshop is part of a group of three short workshops which highlight three areas of innovation in the construction sector that offers the additional benefit of making the sector more circular. The three areas are:</a:t>
            </a:r>
            <a:endParaRPr dirty="0"/>
          </a:p>
          <a:p>
            <a:pPr marL="0" marR="0" lvl="0" indent="0" algn="l" rtl="0">
              <a:spcBef>
                <a:spcPts val="0"/>
              </a:spcBef>
              <a:spcAft>
                <a:spcPts val="0"/>
              </a:spcAft>
              <a:buNone/>
            </a:pPr>
            <a:endParaRPr sz="2400" b="0" i="0" u="none" strike="noStrike" cap="none" dirty="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400"/>
              <a:buFont typeface="Arial"/>
              <a:buChar char="•"/>
            </a:pPr>
            <a:r>
              <a:rPr lang="en-GB" sz="2400" b="0" i="0" u="none" strike="noStrike" cap="none" dirty="0">
                <a:solidFill>
                  <a:schemeClr val="dk1"/>
                </a:solidFill>
                <a:latin typeface="Arial"/>
                <a:ea typeface="Arial"/>
                <a:cs typeface="Arial"/>
                <a:sym typeface="Arial"/>
              </a:rPr>
              <a:t>Modular Design and Build</a:t>
            </a:r>
            <a:endParaRPr dirty="0"/>
          </a:p>
          <a:p>
            <a:pPr marL="342900" marR="0" lvl="0" indent="-190500" algn="l" rtl="0">
              <a:spcBef>
                <a:spcPts val="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400"/>
              <a:buFont typeface="Arial"/>
              <a:buChar char="•"/>
            </a:pPr>
            <a:r>
              <a:rPr lang="en-GB" sz="2400" b="1" i="0" u="none" strike="noStrike" cap="none" dirty="0">
                <a:solidFill>
                  <a:schemeClr val="dk1"/>
                </a:solidFill>
                <a:latin typeface="Arial"/>
                <a:ea typeface="Arial"/>
                <a:cs typeface="Arial"/>
                <a:sym typeface="Arial"/>
              </a:rPr>
              <a:t>Building Information Management</a:t>
            </a:r>
            <a:endParaRPr b="1" dirty="0"/>
          </a:p>
          <a:p>
            <a:pPr marL="342900" marR="0" lvl="0" indent="-190500" algn="l" rtl="0">
              <a:spcBef>
                <a:spcPts val="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400"/>
              <a:buFont typeface="Arial"/>
              <a:buChar char="•"/>
            </a:pPr>
            <a:r>
              <a:rPr lang="en-GB" sz="2400" b="0" i="0" u="none" strike="noStrike" cap="none" dirty="0">
                <a:solidFill>
                  <a:schemeClr val="dk1"/>
                </a:solidFill>
                <a:latin typeface="Arial"/>
                <a:ea typeface="Arial"/>
                <a:cs typeface="Arial"/>
                <a:sym typeface="Arial"/>
              </a:rPr>
              <a:t>Refurbishment and Building Layers</a:t>
            </a:r>
            <a:endParaRPr dirty="0"/>
          </a:p>
          <a:p>
            <a:pPr marL="0" marR="0" lvl="0" indent="0" algn="l" rtl="0">
              <a:spcBef>
                <a:spcPts val="0"/>
              </a:spcBef>
              <a:spcAft>
                <a:spcPts val="0"/>
              </a:spcAft>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p:nvPr/>
        </p:nvSpPr>
        <p:spPr>
          <a:xfrm>
            <a:off x="149225" y="6135688"/>
            <a:ext cx="2476500" cy="5540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0" i="0" u="none" strike="noStrike" cap="none">
                <a:solidFill>
                  <a:schemeClr val="dk1"/>
                </a:solidFill>
                <a:latin typeface="Arial Black"/>
                <a:ea typeface="Arial Black"/>
                <a:cs typeface="Arial Black"/>
                <a:sym typeface="Arial Black"/>
              </a:rPr>
              <a:t>Circular Economy</a:t>
            </a:r>
            <a:endParaRPr/>
          </a:p>
          <a:p>
            <a:pPr marL="0" marR="0" lvl="0" indent="0" algn="l" rtl="0">
              <a:spcBef>
                <a:spcPts val="0"/>
              </a:spcBef>
              <a:spcAft>
                <a:spcPts val="0"/>
              </a:spcAft>
              <a:buNone/>
            </a:pPr>
            <a:r>
              <a:rPr lang="en-GB" sz="1400" b="0" i="0" u="none" strike="noStrike" cap="none">
                <a:solidFill>
                  <a:schemeClr val="dk1"/>
                </a:solidFill>
                <a:latin typeface="Arial"/>
                <a:ea typeface="Arial"/>
                <a:cs typeface="Arial"/>
                <a:sym typeface="Arial"/>
              </a:rPr>
              <a:t>and the Construction Sector</a:t>
            </a:r>
            <a:endParaRPr/>
          </a:p>
        </p:txBody>
      </p:sp>
      <p:sp>
        <p:nvSpPr>
          <p:cNvPr id="108" name="Google Shape;108;p3"/>
          <p:cNvSpPr/>
          <p:nvPr/>
        </p:nvSpPr>
        <p:spPr>
          <a:xfrm>
            <a:off x="2562225" y="6538913"/>
            <a:ext cx="9172575" cy="46037"/>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9" name="Google Shape;109;p3"/>
          <p:cNvPicPr preferRelativeResize="0"/>
          <p:nvPr/>
        </p:nvPicPr>
        <p:blipFill rotWithShape="1">
          <a:blip r:embed="rId3">
            <a:alphaModFix/>
          </a:blip>
          <a:srcRect/>
          <a:stretch/>
        </p:blipFill>
        <p:spPr>
          <a:xfrm>
            <a:off x="11542713" y="6126163"/>
            <a:ext cx="500062" cy="517525"/>
          </a:xfrm>
          <a:prstGeom prst="rect">
            <a:avLst/>
          </a:prstGeom>
          <a:noFill/>
          <a:ln>
            <a:noFill/>
          </a:ln>
        </p:spPr>
      </p:pic>
      <p:sp>
        <p:nvSpPr>
          <p:cNvPr id="110" name="Google Shape;110;p3"/>
          <p:cNvSpPr txBox="1"/>
          <p:nvPr/>
        </p:nvSpPr>
        <p:spPr>
          <a:xfrm>
            <a:off x="149225" y="504825"/>
            <a:ext cx="11393488"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800" b="0" i="0" u="none" strike="noStrike" cap="none">
                <a:solidFill>
                  <a:schemeClr val="dk1"/>
                </a:solidFill>
                <a:latin typeface="Arial Black"/>
                <a:ea typeface="Arial Black"/>
                <a:cs typeface="Arial Black"/>
                <a:sym typeface="Arial Black"/>
              </a:rPr>
              <a:t>Innovation and the </a:t>
            </a:r>
            <a:br>
              <a:rPr lang="en-GB" sz="4800" b="0" i="0" u="none" strike="noStrike" cap="none">
                <a:solidFill>
                  <a:schemeClr val="dk1"/>
                </a:solidFill>
                <a:latin typeface="Arial Black"/>
                <a:ea typeface="Arial Black"/>
                <a:cs typeface="Arial Black"/>
                <a:sym typeface="Arial Black"/>
              </a:rPr>
            </a:br>
            <a:r>
              <a:rPr lang="en-GB" sz="4800" b="0" i="0" u="none" strike="noStrike" cap="none">
                <a:solidFill>
                  <a:schemeClr val="dk1"/>
                </a:solidFill>
                <a:latin typeface="Arial Black"/>
                <a:ea typeface="Arial Black"/>
                <a:cs typeface="Arial Black"/>
                <a:sym typeface="Arial Black"/>
              </a:rPr>
              <a:t>Circular Economy </a:t>
            </a:r>
            <a:endParaRPr/>
          </a:p>
        </p:txBody>
      </p:sp>
      <p:sp>
        <p:nvSpPr>
          <p:cNvPr id="111" name="Google Shape;111;p3"/>
          <p:cNvSpPr txBox="1"/>
          <p:nvPr/>
        </p:nvSpPr>
        <p:spPr>
          <a:xfrm>
            <a:off x="404019" y="2228671"/>
            <a:ext cx="6770504"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0" i="0" u="none" strike="noStrike" cap="none" dirty="0">
                <a:solidFill>
                  <a:schemeClr val="dk1"/>
                </a:solidFill>
                <a:latin typeface="Arial"/>
                <a:ea typeface="Arial"/>
                <a:cs typeface="Arial"/>
                <a:sym typeface="Arial"/>
              </a:rPr>
              <a:t>The construction sector is conservative, where innovation has been slow over the past 20 years.  Contrast developments in the manufacturing sector.</a:t>
            </a:r>
            <a:endParaRPr dirty="0"/>
          </a:p>
          <a:p>
            <a:pPr marL="0" marR="0" lvl="0" indent="0" algn="l" rtl="0">
              <a:spcBef>
                <a:spcPts val="0"/>
              </a:spcBef>
              <a:spcAft>
                <a:spcPts val="0"/>
              </a:spcAft>
              <a:buNone/>
            </a:pPr>
            <a:r>
              <a:rPr lang="en-GB" sz="2400" b="0" i="0" u="none" strike="noStrike" cap="none" dirty="0">
                <a:solidFill>
                  <a:schemeClr val="dk1"/>
                </a:solidFill>
                <a:latin typeface="Arial"/>
                <a:ea typeface="Arial"/>
                <a:cs typeface="Arial"/>
                <a:sym typeface="Arial"/>
              </a:rPr>
              <a:t> </a:t>
            </a:r>
            <a:endParaRPr dirty="0"/>
          </a:p>
          <a:p>
            <a:pPr marL="0" marR="0" lvl="0" indent="0" algn="l" rtl="0">
              <a:spcBef>
                <a:spcPts val="0"/>
              </a:spcBef>
              <a:spcAft>
                <a:spcPts val="0"/>
              </a:spcAft>
              <a:buNone/>
            </a:pPr>
            <a:r>
              <a:rPr lang="en-GB" sz="2400" b="1" i="0" u="none" strike="noStrike" cap="none" dirty="0">
                <a:solidFill>
                  <a:schemeClr val="dk1"/>
                </a:solidFill>
                <a:latin typeface="Arial"/>
                <a:ea typeface="Arial"/>
                <a:cs typeface="Arial"/>
                <a:sym typeface="Arial"/>
              </a:rPr>
              <a:t>Task:  </a:t>
            </a:r>
            <a:r>
              <a:rPr lang="en-GB" sz="2400" i="0" u="none" strike="noStrike" cap="none" dirty="0">
                <a:solidFill>
                  <a:schemeClr val="dk1"/>
                </a:solidFill>
                <a:latin typeface="Arial"/>
                <a:ea typeface="Arial"/>
                <a:cs typeface="Arial"/>
                <a:sym typeface="Arial"/>
              </a:rPr>
              <a:t>Before starting this workshop think why has the sector been slow to innovate and develop new ways of working</a:t>
            </a:r>
            <a:endParaRPr dirty="0"/>
          </a:p>
          <a:p>
            <a:pPr marL="0" marR="0" lvl="0" indent="0" algn="l" rtl="0">
              <a:spcBef>
                <a:spcPts val="0"/>
              </a:spcBef>
              <a:spcAft>
                <a:spcPts val="0"/>
              </a:spcAft>
              <a:buNone/>
            </a:pPr>
            <a:endParaRPr sz="2400" b="0" i="0" u="none" strike="noStrike" cap="none" dirty="0">
              <a:solidFill>
                <a:schemeClr val="dk1"/>
              </a:solidFill>
              <a:latin typeface="Arial"/>
              <a:ea typeface="Arial"/>
              <a:cs typeface="Arial"/>
              <a:sym typeface="Arial"/>
            </a:endParaRPr>
          </a:p>
        </p:txBody>
      </p:sp>
      <p:pic>
        <p:nvPicPr>
          <p:cNvPr id="112" name="Google Shape;112;p3" descr="A picture containing indoor, fence, building&#10;&#10;Description automatically generated"/>
          <p:cNvPicPr preferRelativeResize="0"/>
          <p:nvPr/>
        </p:nvPicPr>
        <p:blipFill rotWithShape="1">
          <a:blip r:embed="rId4">
            <a:alphaModFix/>
          </a:blip>
          <a:srcRect/>
          <a:stretch/>
        </p:blipFill>
        <p:spPr>
          <a:xfrm>
            <a:off x="7409671" y="0"/>
            <a:ext cx="4782329" cy="357553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9"/>
          <p:cNvSpPr txBox="1">
            <a:spLocks noGrp="1"/>
          </p:cNvSpPr>
          <p:nvPr>
            <p:ph type="title"/>
          </p:nvPr>
        </p:nvSpPr>
        <p:spPr>
          <a:xfrm>
            <a:off x="70104" y="108458"/>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GB"/>
              <a:t>Building Information Modelling</a:t>
            </a:r>
            <a:endParaRPr/>
          </a:p>
        </p:txBody>
      </p:sp>
      <p:sp>
        <p:nvSpPr>
          <p:cNvPr id="302" name="Google Shape;302;p19"/>
          <p:cNvSpPr txBox="1"/>
          <p:nvPr/>
        </p:nvSpPr>
        <p:spPr>
          <a:xfrm>
            <a:off x="302546" y="1720840"/>
            <a:ext cx="5267569" cy="403187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200"/>
              <a:buFont typeface="Arial"/>
              <a:buChar char="•"/>
            </a:pPr>
            <a:r>
              <a:rPr lang="en-GB" sz="2200">
                <a:solidFill>
                  <a:schemeClr val="dk1"/>
                </a:solidFill>
                <a:latin typeface="Arial"/>
                <a:ea typeface="Arial"/>
                <a:cs typeface="Arial"/>
                <a:sym typeface="Arial"/>
              </a:rPr>
              <a:t>BIM is a collaborative computer modelling technology which replaces traditional CAD draughting tools.</a:t>
            </a:r>
            <a:endParaRPr/>
          </a:p>
          <a:p>
            <a:pPr marL="285750" marR="0" lvl="0" indent="-146050" algn="l" rtl="0">
              <a:spcBef>
                <a:spcPts val="0"/>
              </a:spcBef>
              <a:spcAft>
                <a:spcPts val="0"/>
              </a:spcAft>
              <a:buClr>
                <a:schemeClr val="dk1"/>
              </a:buClr>
              <a:buSzPts val="2200"/>
              <a:buFont typeface="Arial"/>
              <a:buNone/>
            </a:pPr>
            <a:endParaRPr sz="22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2200"/>
              <a:buFont typeface="Arial"/>
              <a:buChar char="•"/>
            </a:pPr>
            <a:r>
              <a:rPr lang="en-GB" sz="2200">
                <a:solidFill>
                  <a:schemeClr val="dk1"/>
                </a:solidFill>
                <a:latin typeface="Arial"/>
                <a:ea typeface="Arial"/>
                <a:cs typeface="Arial"/>
                <a:sym typeface="Arial"/>
              </a:rPr>
              <a:t>Designs are built and shared across all disciplines from Design to Construction.</a:t>
            </a:r>
            <a:endParaRPr/>
          </a:p>
          <a:p>
            <a:pPr marL="285750" marR="0" lvl="0" indent="-146050" algn="l" rtl="0">
              <a:spcBef>
                <a:spcPts val="0"/>
              </a:spcBef>
              <a:spcAft>
                <a:spcPts val="0"/>
              </a:spcAft>
              <a:buClr>
                <a:schemeClr val="dk1"/>
              </a:buClr>
              <a:buSzPts val="2200"/>
              <a:buFont typeface="Arial"/>
              <a:buNone/>
            </a:pPr>
            <a:endParaRPr sz="22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2200"/>
              <a:buFont typeface="Arial"/>
              <a:buChar char="•"/>
            </a:pPr>
            <a:r>
              <a:rPr lang="en-GB" sz="2200">
                <a:solidFill>
                  <a:schemeClr val="dk1"/>
                </a:solidFill>
                <a:latin typeface="Arial"/>
                <a:ea typeface="Arial"/>
                <a:cs typeface="Arial"/>
                <a:sym typeface="Arial"/>
              </a:rPr>
              <a:t>Real-time access to design and work progression for all stakeholders.</a:t>
            </a:r>
            <a:endParaRPr sz="22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03" name="Google Shape;303;p19"/>
          <p:cNvPicPr preferRelativeResize="0">
            <a:picLocks noGrp="1"/>
          </p:cNvPicPr>
          <p:nvPr>
            <p:ph type="body" idx="1"/>
          </p:nvPr>
        </p:nvPicPr>
        <p:blipFill rotWithShape="1">
          <a:blip r:embed="rId3">
            <a:alphaModFix/>
          </a:blip>
          <a:srcRect/>
          <a:stretch/>
        </p:blipFill>
        <p:spPr>
          <a:xfrm>
            <a:off x="5658338" y="1434021"/>
            <a:ext cx="5267569" cy="434162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0"/>
          <p:cNvSpPr txBox="1">
            <a:spLocks noGrp="1"/>
          </p:cNvSpPr>
          <p:nvPr>
            <p:ph type="title"/>
          </p:nvPr>
        </p:nvSpPr>
        <p:spPr>
          <a:xfrm>
            <a:off x="70104" y="108458"/>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GB"/>
              <a:t>Building Information Modelling</a:t>
            </a:r>
            <a:endParaRPr/>
          </a:p>
        </p:txBody>
      </p:sp>
      <p:sp>
        <p:nvSpPr>
          <p:cNvPr id="310" name="Google Shape;310;p20"/>
          <p:cNvSpPr txBox="1">
            <a:spLocks noGrp="1"/>
          </p:cNvSpPr>
          <p:nvPr>
            <p:ph type="body" idx="1"/>
          </p:nvPr>
        </p:nvSpPr>
        <p:spPr>
          <a:xfrm>
            <a:off x="210312" y="1434021"/>
            <a:ext cx="5127596" cy="447776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200"/>
              <a:buChar char="•"/>
            </a:pPr>
            <a:r>
              <a:rPr lang="en-GB" dirty="0"/>
              <a:t>Enhanced communication between all stakeholders.</a:t>
            </a:r>
            <a:endParaRPr dirty="0"/>
          </a:p>
          <a:p>
            <a:pPr marL="228600" lvl="0" indent="-88900" algn="l" rtl="0">
              <a:lnSpc>
                <a:spcPct val="90000"/>
              </a:lnSpc>
              <a:spcBef>
                <a:spcPts val="1000"/>
              </a:spcBef>
              <a:spcAft>
                <a:spcPts val="0"/>
              </a:spcAft>
              <a:buClr>
                <a:schemeClr val="dk1"/>
              </a:buClr>
              <a:buSzPts val="2200"/>
              <a:buNone/>
            </a:pPr>
            <a:endParaRPr dirty="0"/>
          </a:p>
          <a:p>
            <a:pPr marL="228600" lvl="0" indent="-228600" algn="l" rtl="0">
              <a:lnSpc>
                <a:spcPct val="90000"/>
              </a:lnSpc>
              <a:spcBef>
                <a:spcPts val="1000"/>
              </a:spcBef>
              <a:spcAft>
                <a:spcPts val="0"/>
              </a:spcAft>
              <a:buClr>
                <a:schemeClr val="dk1"/>
              </a:buClr>
              <a:buSzPts val="2200"/>
              <a:buChar char="•"/>
            </a:pPr>
            <a:r>
              <a:rPr lang="en-GB" dirty="0"/>
              <a:t>Improved visualisation.</a:t>
            </a:r>
            <a:endParaRPr dirty="0"/>
          </a:p>
          <a:p>
            <a:pPr marL="228600" lvl="0" indent="-88900" algn="l" rtl="0">
              <a:lnSpc>
                <a:spcPct val="90000"/>
              </a:lnSpc>
              <a:spcBef>
                <a:spcPts val="1000"/>
              </a:spcBef>
              <a:spcAft>
                <a:spcPts val="0"/>
              </a:spcAft>
              <a:buClr>
                <a:schemeClr val="dk1"/>
              </a:buClr>
              <a:buSzPts val="2200"/>
              <a:buNone/>
            </a:pPr>
            <a:endParaRPr dirty="0"/>
          </a:p>
          <a:p>
            <a:pPr marL="228600" lvl="0" indent="-228600" algn="l" rtl="0">
              <a:lnSpc>
                <a:spcPct val="90000"/>
              </a:lnSpc>
              <a:spcBef>
                <a:spcPts val="1000"/>
              </a:spcBef>
              <a:spcAft>
                <a:spcPts val="0"/>
              </a:spcAft>
              <a:buClr>
                <a:schemeClr val="dk1"/>
              </a:buClr>
              <a:buSzPts val="2200"/>
              <a:buChar char="•"/>
            </a:pPr>
            <a:r>
              <a:rPr lang="en-GB" dirty="0"/>
              <a:t>Encapsulates the entire lifecycle of a project (Inception – Use – End of Life).</a:t>
            </a:r>
            <a:endParaRPr dirty="0"/>
          </a:p>
          <a:p>
            <a:pPr marL="228600" lvl="0" indent="-88900" algn="l" rtl="0">
              <a:lnSpc>
                <a:spcPct val="90000"/>
              </a:lnSpc>
              <a:spcBef>
                <a:spcPts val="1000"/>
              </a:spcBef>
              <a:spcAft>
                <a:spcPts val="0"/>
              </a:spcAft>
              <a:buClr>
                <a:schemeClr val="dk1"/>
              </a:buClr>
              <a:buSzPts val="2200"/>
              <a:buNone/>
            </a:pPr>
            <a:endParaRPr dirty="0"/>
          </a:p>
          <a:p>
            <a:pPr marL="228600" lvl="0" indent="-228600" algn="l" rtl="0">
              <a:lnSpc>
                <a:spcPct val="90000"/>
              </a:lnSpc>
              <a:spcBef>
                <a:spcPts val="1000"/>
              </a:spcBef>
              <a:spcAft>
                <a:spcPts val="0"/>
              </a:spcAft>
              <a:buClr>
                <a:schemeClr val="dk1"/>
              </a:buClr>
              <a:buSzPts val="2200"/>
              <a:buChar char="•"/>
            </a:pPr>
            <a:r>
              <a:rPr lang="en-GB" dirty="0"/>
              <a:t>Can provide a materials inventory of project.</a:t>
            </a:r>
            <a:endParaRPr dirty="0"/>
          </a:p>
        </p:txBody>
      </p:sp>
      <p:pic>
        <p:nvPicPr>
          <p:cNvPr id="311" name="Google Shape;311;p20"/>
          <p:cNvPicPr preferRelativeResize="0"/>
          <p:nvPr/>
        </p:nvPicPr>
        <p:blipFill rotWithShape="1">
          <a:blip r:embed="rId3">
            <a:alphaModFix/>
          </a:blip>
          <a:srcRect/>
          <a:stretch/>
        </p:blipFill>
        <p:spPr>
          <a:xfrm>
            <a:off x="5803580" y="2051952"/>
            <a:ext cx="6178108" cy="38598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1"/>
          <p:cNvSpPr txBox="1">
            <a:spLocks noGrp="1"/>
          </p:cNvSpPr>
          <p:nvPr>
            <p:ph type="title"/>
          </p:nvPr>
        </p:nvSpPr>
        <p:spPr>
          <a:xfrm>
            <a:off x="70104" y="108458"/>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GB"/>
              <a:t>Workshop Task 1</a:t>
            </a:r>
            <a:endParaRPr/>
          </a:p>
        </p:txBody>
      </p:sp>
      <p:sp>
        <p:nvSpPr>
          <p:cNvPr id="318" name="Google Shape;318;p21"/>
          <p:cNvSpPr txBox="1">
            <a:spLocks noGrp="1"/>
          </p:cNvSpPr>
          <p:nvPr>
            <p:ph type="body" idx="1"/>
          </p:nvPr>
        </p:nvSpPr>
        <p:spPr>
          <a:xfrm>
            <a:off x="210312" y="1219201"/>
            <a:ext cx="11216640" cy="469258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200"/>
              <a:buChar char="•"/>
            </a:pPr>
            <a:r>
              <a:rPr lang="en-GB" dirty="0"/>
              <a:t>In small groups discuss and separate the terms in the list providing under the headings if Building Information Modelling and Traditional CAD.</a:t>
            </a:r>
            <a:endParaRPr dirty="0"/>
          </a:p>
        </p:txBody>
      </p:sp>
      <p:sp>
        <p:nvSpPr>
          <p:cNvPr id="319" name="Google Shape;319;p21"/>
          <p:cNvSpPr txBox="1"/>
          <p:nvPr/>
        </p:nvSpPr>
        <p:spPr>
          <a:xfrm>
            <a:off x="547036" y="2222520"/>
            <a:ext cx="8033084" cy="341627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mj-lt"/>
              <a:buAutoNum type="arabicPeriod"/>
            </a:pPr>
            <a:r>
              <a:rPr lang="en-GB" sz="1800" dirty="0">
                <a:solidFill>
                  <a:schemeClr val="dk1"/>
                </a:solidFill>
                <a:latin typeface="Calibri"/>
                <a:ea typeface="Calibri"/>
                <a:cs typeface="Calibri"/>
                <a:sym typeface="Calibri"/>
              </a:rPr>
              <a:t>Files held on a shared data base.</a:t>
            </a:r>
            <a:endParaRPr dirty="0"/>
          </a:p>
          <a:p>
            <a:pPr marL="342900" marR="0" lvl="0" indent="-342900" algn="l" rtl="0">
              <a:spcBef>
                <a:spcPts val="0"/>
              </a:spcBef>
              <a:spcAft>
                <a:spcPts val="0"/>
              </a:spcAft>
              <a:buClr>
                <a:schemeClr val="dk1"/>
              </a:buClr>
              <a:buSzPts val="1800"/>
              <a:buFont typeface="+mj-lt"/>
              <a:buAutoNum type="arabicPeriod"/>
            </a:pPr>
            <a:r>
              <a:rPr lang="en-GB" sz="1800" dirty="0">
                <a:solidFill>
                  <a:schemeClr val="dk1"/>
                </a:solidFill>
                <a:latin typeface="Calibri"/>
                <a:ea typeface="Calibri"/>
                <a:cs typeface="Calibri"/>
                <a:sym typeface="Calibri"/>
              </a:rPr>
              <a:t>Must be used in all public sector construction under UK mandate.</a:t>
            </a:r>
            <a:endParaRPr dirty="0"/>
          </a:p>
          <a:p>
            <a:pPr marL="342900" marR="0" lvl="0" indent="-342900" algn="l" rtl="0">
              <a:spcBef>
                <a:spcPts val="0"/>
              </a:spcBef>
              <a:spcAft>
                <a:spcPts val="0"/>
              </a:spcAft>
              <a:buClr>
                <a:schemeClr val="dk1"/>
              </a:buClr>
              <a:buSzPts val="1800"/>
              <a:buFont typeface="+mj-lt"/>
              <a:buAutoNum type="arabicPeriod"/>
            </a:pPr>
            <a:r>
              <a:rPr lang="en-GB" sz="1800" dirty="0">
                <a:solidFill>
                  <a:schemeClr val="dk1"/>
                </a:solidFill>
                <a:latin typeface="Calibri"/>
                <a:ea typeface="Calibri"/>
                <a:cs typeface="Calibri"/>
                <a:sym typeface="Calibri"/>
              </a:rPr>
              <a:t>Wealth of industry experts.</a:t>
            </a:r>
            <a:endParaRPr dirty="0"/>
          </a:p>
          <a:p>
            <a:pPr marL="342900" marR="0" lvl="0" indent="-342900" algn="l" rtl="0">
              <a:spcBef>
                <a:spcPts val="0"/>
              </a:spcBef>
              <a:spcAft>
                <a:spcPts val="0"/>
              </a:spcAft>
              <a:buClr>
                <a:schemeClr val="dk1"/>
              </a:buClr>
              <a:buSzPts val="1800"/>
              <a:buFont typeface="+mj-lt"/>
              <a:buAutoNum type="arabicPeriod"/>
            </a:pPr>
            <a:r>
              <a:rPr lang="en-GB" sz="1800" dirty="0">
                <a:solidFill>
                  <a:schemeClr val="dk1"/>
                </a:solidFill>
                <a:latin typeface="Calibri"/>
                <a:ea typeface="Calibri"/>
                <a:cs typeface="Calibri"/>
                <a:sym typeface="Calibri"/>
              </a:rPr>
              <a:t>Low initial investment.</a:t>
            </a:r>
            <a:endParaRPr dirty="0"/>
          </a:p>
          <a:p>
            <a:pPr marL="342900" marR="0" lvl="0" indent="-342900" algn="l" rtl="0">
              <a:spcBef>
                <a:spcPts val="0"/>
              </a:spcBef>
              <a:spcAft>
                <a:spcPts val="0"/>
              </a:spcAft>
              <a:buClr>
                <a:schemeClr val="dk1"/>
              </a:buClr>
              <a:buSzPts val="1800"/>
              <a:buFont typeface="+mj-lt"/>
              <a:buAutoNum type="arabicPeriod"/>
            </a:pPr>
            <a:r>
              <a:rPr lang="en-GB" sz="1800" dirty="0">
                <a:solidFill>
                  <a:schemeClr val="dk1"/>
                </a:solidFill>
                <a:latin typeface="Calibri"/>
                <a:ea typeface="Calibri"/>
                <a:cs typeface="Calibri"/>
                <a:sym typeface="Calibri"/>
              </a:rPr>
              <a:t>High initial investment.</a:t>
            </a:r>
            <a:endParaRPr dirty="0"/>
          </a:p>
          <a:p>
            <a:pPr marL="342900" marR="0" lvl="0" indent="-342900" algn="l" rtl="0">
              <a:spcBef>
                <a:spcPts val="0"/>
              </a:spcBef>
              <a:spcAft>
                <a:spcPts val="0"/>
              </a:spcAft>
              <a:buClr>
                <a:schemeClr val="dk1"/>
              </a:buClr>
              <a:buSzPts val="1800"/>
              <a:buFont typeface="+mj-lt"/>
              <a:buAutoNum type="arabicPeriod"/>
            </a:pPr>
            <a:r>
              <a:rPr lang="en-GB" sz="1800" dirty="0">
                <a:solidFill>
                  <a:schemeClr val="dk1"/>
                </a:solidFill>
                <a:latin typeface="Calibri"/>
                <a:ea typeface="Calibri"/>
                <a:cs typeface="Calibri"/>
                <a:sym typeface="Calibri"/>
              </a:rPr>
              <a:t>Stakeholders have constant access to  the project model.</a:t>
            </a:r>
            <a:endParaRPr dirty="0"/>
          </a:p>
          <a:p>
            <a:pPr marL="342900" marR="0" lvl="0" indent="-342900" algn="l" rtl="0">
              <a:spcBef>
                <a:spcPts val="0"/>
              </a:spcBef>
              <a:spcAft>
                <a:spcPts val="0"/>
              </a:spcAft>
              <a:buClr>
                <a:schemeClr val="dk1"/>
              </a:buClr>
              <a:buSzPts val="1800"/>
              <a:buFont typeface="+mj-lt"/>
              <a:buAutoNum type="arabicPeriod"/>
            </a:pPr>
            <a:r>
              <a:rPr lang="en-GB" sz="1800" dirty="0">
                <a:solidFill>
                  <a:schemeClr val="dk1"/>
                </a:solidFill>
                <a:latin typeface="Calibri"/>
                <a:ea typeface="Calibri"/>
                <a:cs typeface="Calibri"/>
                <a:sym typeface="Calibri"/>
              </a:rPr>
              <a:t>Allows design on HVAC and Electrical systems.</a:t>
            </a:r>
            <a:endParaRPr dirty="0"/>
          </a:p>
          <a:p>
            <a:pPr marL="342900" marR="0" lvl="0" indent="-342900" algn="l" rtl="0">
              <a:spcBef>
                <a:spcPts val="0"/>
              </a:spcBef>
              <a:spcAft>
                <a:spcPts val="0"/>
              </a:spcAft>
              <a:buClr>
                <a:schemeClr val="dk1"/>
              </a:buClr>
              <a:buSzPts val="1800"/>
              <a:buFont typeface="+mj-lt"/>
              <a:buAutoNum type="arabicPeriod"/>
            </a:pPr>
            <a:r>
              <a:rPr lang="en-GB" sz="1800" dirty="0">
                <a:solidFill>
                  <a:schemeClr val="dk1"/>
                </a:solidFill>
                <a:latin typeface="Calibri"/>
                <a:ea typeface="Calibri"/>
                <a:cs typeface="Calibri"/>
                <a:sym typeface="Calibri"/>
              </a:rPr>
              <a:t>Draughts must be sent to stakeholders for approval.</a:t>
            </a:r>
            <a:endParaRPr dirty="0"/>
          </a:p>
          <a:p>
            <a:pPr marL="342900" marR="0" lvl="0" indent="-342900" algn="l" rtl="0">
              <a:spcBef>
                <a:spcPts val="0"/>
              </a:spcBef>
              <a:spcAft>
                <a:spcPts val="0"/>
              </a:spcAft>
              <a:buClr>
                <a:schemeClr val="dk1"/>
              </a:buClr>
              <a:buSzPts val="1800"/>
              <a:buFont typeface="+mj-lt"/>
              <a:buAutoNum type="arabicPeriod"/>
            </a:pPr>
            <a:r>
              <a:rPr lang="en-GB" sz="1800" dirty="0">
                <a:solidFill>
                  <a:schemeClr val="dk1"/>
                </a:solidFill>
                <a:latin typeface="Calibri"/>
                <a:ea typeface="Calibri"/>
                <a:cs typeface="Calibri"/>
                <a:sym typeface="Calibri"/>
              </a:rPr>
              <a:t>Allows for greater communication between disciplines.</a:t>
            </a:r>
            <a:endParaRPr dirty="0"/>
          </a:p>
          <a:p>
            <a:pPr marL="342900" marR="0" lvl="0" indent="-342900" algn="l" rtl="0">
              <a:spcBef>
                <a:spcPts val="0"/>
              </a:spcBef>
              <a:spcAft>
                <a:spcPts val="0"/>
              </a:spcAft>
              <a:buClr>
                <a:schemeClr val="dk1"/>
              </a:buClr>
              <a:buSzPts val="1800"/>
              <a:buFont typeface="+mj-lt"/>
              <a:buAutoNum type="arabicPeriod"/>
            </a:pPr>
            <a:r>
              <a:rPr lang="en-GB" sz="1800" dirty="0">
                <a:solidFill>
                  <a:schemeClr val="dk1"/>
                </a:solidFill>
                <a:latin typeface="Calibri"/>
                <a:ea typeface="Calibri"/>
                <a:cs typeface="Calibri"/>
                <a:sym typeface="Calibri"/>
              </a:rPr>
              <a:t>Industry standard for 20+ years.</a:t>
            </a:r>
            <a:endParaRPr dirty="0"/>
          </a:p>
          <a:p>
            <a:pPr marL="342900" marR="0" lvl="0" indent="-342900" algn="l" rtl="0">
              <a:spcBef>
                <a:spcPts val="0"/>
              </a:spcBef>
              <a:spcAft>
                <a:spcPts val="0"/>
              </a:spcAft>
              <a:buClr>
                <a:schemeClr val="dk1"/>
              </a:buClr>
              <a:buSzPts val="1800"/>
              <a:buFont typeface="+mj-lt"/>
              <a:buAutoNum type="arabicPeriod"/>
            </a:pPr>
            <a:r>
              <a:rPr lang="en-GB" sz="1800" dirty="0">
                <a:solidFill>
                  <a:schemeClr val="dk1"/>
                </a:solidFill>
                <a:latin typeface="Calibri"/>
                <a:ea typeface="Calibri"/>
                <a:cs typeface="Calibri"/>
                <a:sym typeface="Calibri"/>
              </a:rPr>
              <a:t>Files stored discretely by the designers.</a:t>
            </a:r>
            <a:endParaRPr dirty="0"/>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1"/>
          <p:cNvSpPr txBox="1">
            <a:spLocks noGrp="1"/>
          </p:cNvSpPr>
          <p:nvPr>
            <p:ph type="title"/>
          </p:nvPr>
        </p:nvSpPr>
        <p:spPr>
          <a:xfrm>
            <a:off x="70104" y="108458"/>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GB"/>
              <a:t>Workshop Task 1</a:t>
            </a:r>
            <a:endParaRPr/>
          </a:p>
        </p:txBody>
      </p:sp>
      <p:pic>
        <p:nvPicPr>
          <p:cNvPr id="5" name="Picture 4" descr="A screenshot of a cell phone&#10;&#10;Description automatically generated">
            <a:extLst>
              <a:ext uri="{FF2B5EF4-FFF2-40B4-BE49-F238E27FC236}">
                <a16:creationId xmlns:a16="http://schemas.microsoft.com/office/drawing/2014/main" id="{C55C15E8-DBB1-40FC-94CA-4087F55805D9}"/>
              </a:ext>
            </a:extLst>
          </p:cNvPr>
          <p:cNvPicPr>
            <a:picLocks noChangeAspect="1"/>
          </p:cNvPicPr>
          <p:nvPr/>
        </p:nvPicPr>
        <p:blipFill>
          <a:blip r:embed="rId3"/>
          <a:stretch>
            <a:fillRect/>
          </a:stretch>
        </p:blipFill>
        <p:spPr>
          <a:xfrm>
            <a:off x="1317846" y="1257112"/>
            <a:ext cx="9556308" cy="4343776"/>
          </a:xfrm>
          <a:prstGeom prst="rect">
            <a:avLst/>
          </a:prstGeom>
        </p:spPr>
      </p:pic>
    </p:spTree>
    <p:extLst>
      <p:ext uri="{BB962C8B-B14F-4D97-AF65-F5344CB8AC3E}">
        <p14:creationId xmlns:p14="http://schemas.microsoft.com/office/powerpoint/2010/main" val="3837221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2"/>
          <p:cNvSpPr txBox="1">
            <a:spLocks noGrp="1"/>
          </p:cNvSpPr>
          <p:nvPr>
            <p:ph type="title"/>
          </p:nvPr>
        </p:nvSpPr>
        <p:spPr>
          <a:xfrm>
            <a:off x="70104" y="108458"/>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GB"/>
              <a:t>Why Use BIM?</a:t>
            </a:r>
            <a:endParaRPr/>
          </a:p>
        </p:txBody>
      </p:sp>
      <p:sp>
        <p:nvSpPr>
          <p:cNvPr id="326" name="Google Shape;326;p22"/>
          <p:cNvSpPr txBox="1">
            <a:spLocks noGrp="1"/>
          </p:cNvSpPr>
          <p:nvPr>
            <p:ph type="body" idx="1"/>
          </p:nvPr>
        </p:nvSpPr>
        <p:spPr>
          <a:xfrm>
            <a:off x="210312" y="1892807"/>
            <a:ext cx="7760208" cy="401897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200"/>
              <a:buChar char="•"/>
            </a:pPr>
            <a:r>
              <a:rPr lang="en-GB" dirty="0"/>
              <a:t>Better communication and smoother coordination makes for less conflict in design stages.</a:t>
            </a:r>
          </a:p>
          <a:p>
            <a:pPr marL="228600" lvl="0" indent="-228600" algn="l" rtl="0">
              <a:lnSpc>
                <a:spcPct val="90000"/>
              </a:lnSpc>
              <a:spcBef>
                <a:spcPts val="0"/>
              </a:spcBef>
              <a:spcAft>
                <a:spcPts val="0"/>
              </a:spcAft>
              <a:buClr>
                <a:schemeClr val="dk1"/>
              </a:buClr>
              <a:buSzPts val="2200"/>
              <a:buChar char="•"/>
            </a:pPr>
            <a:endParaRPr dirty="0"/>
          </a:p>
          <a:p>
            <a:pPr marL="228600" lvl="0" indent="-228600" algn="l" rtl="0">
              <a:lnSpc>
                <a:spcPct val="90000"/>
              </a:lnSpc>
              <a:spcBef>
                <a:spcPts val="1000"/>
              </a:spcBef>
              <a:spcAft>
                <a:spcPts val="0"/>
              </a:spcAft>
              <a:buClr>
                <a:schemeClr val="dk1"/>
              </a:buClr>
              <a:buSzPts val="2200"/>
              <a:buChar char="•"/>
            </a:pPr>
            <a:r>
              <a:rPr lang="en-GB" dirty="0"/>
              <a:t>Transparency and greater capacity for visualisation allows all stakeholders to stay informed and up to date.</a:t>
            </a:r>
          </a:p>
          <a:p>
            <a:pPr marL="228600" lvl="0" indent="-228600" algn="l" rtl="0">
              <a:lnSpc>
                <a:spcPct val="90000"/>
              </a:lnSpc>
              <a:spcBef>
                <a:spcPts val="1000"/>
              </a:spcBef>
              <a:spcAft>
                <a:spcPts val="0"/>
              </a:spcAft>
              <a:buClr>
                <a:schemeClr val="dk1"/>
              </a:buClr>
              <a:buSzPts val="2200"/>
              <a:buChar char="•"/>
            </a:pPr>
            <a:endParaRPr dirty="0"/>
          </a:p>
          <a:p>
            <a:pPr marL="228600" lvl="0" indent="-228600" algn="l" rtl="0">
              <a:lnSpc>
                <a:spcPct val="90000"/>
              </a:lnSpc>
              <a:spcBef>
                <a:spcPts val="1000"/>
              </a:spcBef>
              <a:spcAft>
                <a:spcPts val="0"/>
              </a:spcAft>
              <a:buClr>
                <a:schemeClr val="dk1"/>
              </a:buClr>
              <a:buSzPts val="2200"/>
              <a:buChar char="•"/>
            </a:pPr>
            <a:r>
              <a:rPr lang="en-GB" dirty="0"/>
              <a:t>Greater levels (levels 1,2,3+) and dimensions (3D, 4D, 5D+) to BIM can develop considerations for procurement, construction, end of life and the health and well-being of the surrounding community.</a:t>
            </a:r>
            <a:endParaRPr dirty="0"/>
          </a:p>
          <a:p>
            <a:pPr marL="228600" lvl="0" indent="-88900" algn="l" rtl="0">
              <a:lnSpc>
                <a:spcPct val="90000"/>
              </a:lnSpc>
              <a:spcBef>
                <a:spcPts val="1000"/>
              </a:spcBef>
              <a:spcAft>
                <a:spcPts val="0"/>
              </a:spcAft>
              <a:buClr>
                <a:schemeClr val="dk1"/>
              </a:buClr>
              <a:buSzPts val="2200"/>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3"/>
          <p:cNvSpPr txBox="1">
            <a:spLocks noGrp="1"/>
          </p:cNvSpPr>
          <p:nvPr>
            <p:ph type="title"/>
          </p:nvPr>
        </p:nvSpPr>
        <p:spPr>
          <a:xfrm>
            <a:off x="70104" y="108458"/>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GB"/>
              <a:t>BIM Levels</a:t>
            </a:r>
            <a:endParaRPr/>
          </a:p>
        </p:txBody>
      </p:sp>
      <p:sp>
        <p:nvSpPr>
          <p:cNvPr id="333" name="Google Shape;333;p23"/>
          <p:cNvSpPr txBox="1">
            <a:spLocks noGrp="1"/>
          </p:cNvSpPr>
          <p:nvPr>
            <p:ph type="body" idx="1"/>
          </p:nvPr>
        </p:nvSpPr>
        <p:spPr>
          <a:xfrm>
            <a:off x="210313" y="1482788"/>
            <a:ext cx="5292130" cy="401897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200"/>
              <a:buChar char="•"/>
            </a:pPr>
            <a:r>
              <a:rPr lang="en-GB" dirty="0"/>
              <a:t>BIM maturity is defined through </a:t>
            </a:r>
            <a:r>
              <a:rPr lang="en-GB" b="1" dirty="0"/>
              <a:t>levels</a:t>
            </a:r>
            <a:r>
              <a:rPr lang="en-GB" dirty="0"/>
              <a:t>.</a:t>
            </a:r>
            <a:endParaRPr dirty="0"/>
          </a:p>
          <a:p>
            <a:pPr marL="228600" lvl="0" indent="-228600" algn="l" rtl="0">
              <a:lnSpc>
                <a:spcPct val="90000"/>
              </a:lnSpc>
              <a:spcBef>
                <a:spcPts val="1000"/>
              </a:spcBef>
              <a:spcAft>
                <a:spcPts val="0"/>
              </a:spcAft>
              <a:buClr>
                <a:schemeClr val="dk1"/>
              </a:buClr>
              <a:buSzPts val="2200"/>
              <a:buChar char="•"/>
            </a:pPr>
            <a:r>
              <a:rPr lang="en-GB" dirty="0"/>
              <a:t>The level defines the degree of coordination involved in a projects.</a:t>
            </a:r>
            <a:endParaRPr dirty="0"/>
          </a:p>
          <a:p>
            <a:pPr marL="1341438" lvl="0" indent="-1249363" algn="l" rtl="0">
              <a:lnSpc>
                <a:spcPct val="90000"/>
              </a:lnSpc>
              <a:spcBef>
                <a:spcPts val="1000"/>
              </a:spcBef>
              <a:spcAft>
                <a:spcPts val="0"/>
              </a:spcAft>
              <a:buClr>
                <a:schemeClr val="dk1"/>
              </a:buClr>
              <a:buSzPts val="2200"/>
              <a:buNone/>
            </a:pPr>
            <a:r>
              <a:rPr lang="en-GB" dirty="0"/>
              <a:t>Level 0 - No collaboration with basic 2D CAD drawings.</a:t>
            </a:r>
            <a:endParaRPr dirty="0"/>
          </a:p>
          <a:p>
            <a:pPr marL="1341438" lvl="0" indent="-1249363" algn="l" rtl="0">
              <a:lnSpc>
                <a:spcPct val="90000"/>
              </a:lnSpc>
              <a:spcBef>
                <a:spcPts val="1000"/>
              </a:spcBef>
              <a:spcAft>
                <a:spcPts val="0"/>
              </a:spcAft>
              <a:buClr>
                <a:schemeClr val="dk1"/>
              </a:buClr>
              <a:buSzPts val="2200"/>
              <a:buNone/>
            </a:pPr>
            <a:r>
              <a:rPr lang="en-GB" dirty="0"/>
              <a:t>Level 1  - 3D CAD files shared and managed by a single stakeholder.</a:t>
            </a:r>
            <a:endParaRPr dirty="0"/>
          </a:p>
          <a:p>
            <a:pPr marL="1341438" lvl="0" indent="-1249363" algn="l" rtl="0">
              <a:lnSpc>
                <a:spcPct val="90000"/>
              </a:lnSpc>
              <a:spcBef>
                <a:spcPts val="1000"/>
              </a:spcBef>
              <a:spcAft>
                <a:spcPts val="0"/>
              </a:spcAft>
              <a:buClr>
                <a:schemeClr val="dk1"/>
              </a:buClr>
              <a:buSzPts val="2200"/>
              <a:buNone/>
            </a:pPr>
            <a:r>
              <a:rPr lang="en-GB" dirty="0"/>
              <a:t>Level 2 – Several models but collaboration between possible.</a:t>
            </a:r>
            <a:endParaRPr dirty="0"/>
          </a:p>
          <a:p>
            <a:pPr marL="1341438" lvl="0" indent="-1249363" algn="l" rtl="0">
              <a:lnSpc>
                <a:spcPct val="90000"/>
              </a:lnSpc>
              <a:spcBef>
                <a:spcPts val="1000"/>
              </a:spcBef>
              <a:spcAft>
                <a:spcPts val="0"/>
              </a:spcAft>
              <a:buClr>
                <a:schemeClr val="dk1"/>
              </a:buClr>
              <a:buSzPts val="2200"/>
              <a:buNone/>
            </a:pPr>
            <a:r>
              <a:rPr lang="en-GB" dirty="0"/>
              <a:t>Level 3 - Single shared model shared in the cloud.</a:t>
            </a:r>
            <a:endParaRPr dirty="0"/>
          </a:p>
        </p:txBody>
      </p:sp>
      <p:pic>
        <p:nvPicPr>
          <p:cNvPr id="334" name="Google Shape;334;p23" descr="https://www.sigmalynx.com/wp-content/uploads/2018/10/Migration-BIM.jpg"/>
          <p:cNvPicPr preferRelativeResize="0"/>
          <p:nvPr/>
        </p:nvPicPr>
        <p:blipFill rotWithShape="1">
          <a:blip r:embed="rId3">
            <a:alphaModFix/>
          </a:blip>
          <a:srcRect/>
          <a:stretch/>
        </p:blipFill>
        <p:spPr>
          <a:xfrm>
            <a:off x="5682856" y="1434021"/>
            <a:ext cx="6509143" cy="4160321"/>
          </a:xfrm>
          <a:prstGeom prst="rect">
            <a:avLst/>
          </a:prstGeom>
          <a:noFill/>
          <a:ln>
            <a:noFill/>
          </a:ln>
        </p:spPr>
      </p:pic>
      <p:sp>
        <p:nvSpPr>
          <p:cNvPr id="2" name="TextBox 1">
            <a:extLst>
              <a:ext uri="{FF2B5EF4-FFF2-40B4-BE49-F238E27FC236}">
                <a16:creationId xmlns:a16="http://schemas.microsoft.com/office/drawing/2014/main" id="{D8903476-9F5C-4C94-8CEA-C9E389DAE235}"/>
              </a:ext>
            </a:extLst>
          </p:cNvPr>
          <p:cNvSpPr txBox="1"/>
          <p:nvPr/>
        </p:nvSpPr>
        <p:spPr>
          <a:xfrm>
            <a:off x="5682855" y="5501767"/>
            <a:ext cx="6201877" cy="738664"/>
          </a:xfrm>
          <a:prstGeom prst="rect">
            <a:avLst/>
          </a:prstGeom>
          <a:noFill/>
        </p:spPr>
        <p:txBody>
          <a:bodyPr wrap="square" rtlCol="0">
            <a:spAutoFit/>
          </a:bodyPr>
          <a:lstStyle/>
          <a:p>
            <a:r>
              <a:rPr lang="en-GB" dirty="0"/>
              <a:t>Check the link  </a:t>
            </a:r>
            <a:r>
              <a:rPr lang="en-GB" dirty="0">
                <a:hlinkClick r:id="rId4"/>
              </a:rPr>
              <a:t>https://www.youtube.com/watch?v=mN0IhmMr4WY</a:t>
            </a:r>
            <a:endParaRPr lang="en-GB" dirty="0"/>
          </a:p>
          <a:p>
            <a:endParaRPr lang="en-GB" dirty="0"/>
          </a:p>
          <a:p>
            <a:r>
              <a:rPr lang="en-GB" dirty="0"/>
              <a:t> </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TotalTime>
  <Words>2018</Words>
  <Application>Microsoft Office PowerPoint</Application>
  <PresentationFormat>Widescreen</PresentationFormat>
  <Paragraphs>181</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Arial Black</vt:lpstr>
      <vt:lpstr>Arial</vt:lpstr>
      <vt:lpstr>Office Theme</vt:lpstr>
      <vt:lpstr>PowerPoint Presentation</vt:lpstr>
      <vt:lpstr>PowerPoint Presentation</vt:lpstr>
      <vt:lpstr>PowerPoint Presentation</vt:lpstr>
      <vt:lpstr>Building Information Modelling</vt:lpstr>
      <vt:lpstr>Building Information Modelling</vt:lpstr>
      <vt:lpstr>Workshop Task 1</vt:lpstr>
      <vt:lpstr>Workshop Task 1</vt:lpstr>
      <vt:lpstr>Why Use BIM?</vt:lpstr>
      <vt:lpstr>BIM Levels</vt:lpstr>
      <vt:lpstr>Benefits</vt:lpstr>
      <vt:lpstr>BIM in Circular Economy</vt:lpstr>
      <vt:lpstr>Workshop Task 2</vt:lpstr>
      <vt:lpstr>BIM Case Study – Marishal Square, Aberdeen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Baird, Jim</dc:creator>
  <cp:lastModifiedBy>Jim Baird</cp:lastModifiedBy>
  <cp:revision>25</cp:revision>
  <dcterms:created xsi:type="dcterms:W3CDTF">2019-08-19T07:01:33Z</dcterms:created>
  <dcterms:modified xsi:type="dcterms:W3CDTF">2020-09-30T13:06:45Z</dcterms:modified>
</cp:coreProperties>
</file>