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308" r:id="rId5"/>
    <p:sldId id="259" r:id="rId6"/>
    <p:sldId id="286" r:id="rId7"/>
    <p:sldId id="283" r:id="rId8"/>
    <p:sldId id="288" r:id="rId9"/>
    <p:sldId id="306" r:id="rId10"/>
    <p:sldId id="309" r:id="rId11"/>
    <p:sldId id="284" r:id="rId12"/>
    <p:sldId id="274" r:id="rId13"/>
    <p:sldId id="271" r:id="rId14"/>
    <p:sldId id="291" r:id="rId15"/>
    <p:sldId id="303" r:id="rId16"/>
    <p:sldId id="276" r:id="rId17"/>
    <p:sldId id="299" r:id="rId18"/>
    <p:sldId id="292" r:id="rId19"/>
    <p:sldId id="302" r:id="rId20"/>
    <p:sldId id="296" r:id="rId21"/>
    <p:sldId id="290" r:id="rId22"/>
    <p:sldId id="295" r:id="rId23"/>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737"/>
    <a:srgbClr val="A15C3D"/>
    <a:srgbClr val="878057"/>
    <a:srgbClr val="8CB37D"/>
    <a:srgbClr val="E1F7AB"/>
    <a:srgbClr val="C4F056"/>
    <a:srgbClr val="D4E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50" autoAdjust="0"/>
  </p:normalViewPr>
  <p:slideViewPr>
    <p:cSldViewPr snapToGrid="0">
      <p:cViewPr varScale="1">
        <p:scale>
          <a:sx n="100" d="100"/>
          <a:sy n="100" d="100"/>
        </p:scale>
        <p:origin x="9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4FADAC7D-D70F-41A8-B8DD-E0A6FFC6EC26}" type="datetimeFigureOut">
              <a:rPr lang="en-GB" smtClean="0"/>
              <a:pPr/>
              <a:t>01/10/2019</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787E791A-5190-43F8-B4AC-E9CE9A7F40B9}" type="slidenum">
              <a:rPr lang="en-GB" smtClean="0"/>
              <a:pPr/>
              <a:t>‹#›</a:t>
            </a:fld>
            <a:endParaRPr lang="en-GB"/>
          </a:p>
        </p:txBody>
      </p:sp>
    </p:spTree>
    <p:extLst>
      <p:ext uri="{BB962C8B-B14F-4D97-AF65-F5344CB8AC3E}">
        <p14:creationId xmlns:p14="http://schemas.microsoft.com/office/powerpoint/2010/main" val="126834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zerowastescotland.org.uk/sites/default/files/Circular%20Economy%20Opportunities%20in%20Construction%20-%20Nov2017.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bamb2020.eu/topics/materials-passports/circula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7E791A-5190-43F8-B4AC-E9CE9A7F40B9}" type="slidenum">
              <a:rPr lang="en-GB" smtClean="0"/>
              <a:pPr/>
              <a:t>1</a:t>
            </a:fld>
            <a:endParaRPr lang="en-GB"/>
          </a:p>
        </p:txBody>
      </p:sp>
    </p:spTree>
    <p:extLst>
      <p:ext uri="{BB962C8B-B14F-4D97-AF65-F5344CB8AC3E}">
        <p14:creationId xmlns:p14="http://schemas.microsoft.com/office/powerpoint/2010/main" val="241635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solidFill>
                  <a:schemeClr val="tx1"/>
                </a:solidFill>
                <a:latin typeface="+mn-lt"/>
              </a:rPr>
              <a:t>Strathclyde Fire and Rescue</a:t>
            </a:r>
            <a:r>
              <a:rPr lang="en-GB" sz="1200" baseline="0" dirty="0" smtClean="0">
                <a:solidFill>
                  <a:schemeClr val="tx1"/>
                </a:solidFill>
                <a:latin typeface="+mn-lt"/>
              </a:rPr>
              <a:t> Training Centre:</a:t>
            </a:r>
          </a:p>
          <a:p>
            <a:endParaRPr lang="en-GB" sz="1200" baseline="0" dirty="0" smtClean="0">
              <a:solidFill>
                <a:schemeClr val="tx1"/>
              </a:solidFill>
              <a:latin typeface="+mn-lt"/>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Lend Lease worked with </a:t>
            </a:r>
            <a:r>
              <a:rPr lang="en-US" sz="1200" b="1" dirty="0">
                <a:solidFill>
                  <a:schemeClr val="tx1"/>
                </a:solidFill>
                <a:latin typeface="+mn-lt"/>
                <a:cs typeface="Arial" panose="020B0604020202020204" pitchFamily="34" charset="0"/>
              </a:rPr>
              <a:t>BRE Smart Waste </a:t>
            </a:r>
            <a:r>
              <a:rPr lang="en-US" sz="1200" dirty="0">
                <a:solidFill>
                  <a:schemeClr val="tx1"/>
                </a:solidFill>
                <a:latin typeface="+mn-lt"/>
                <a:cs typeface="Arial" panose="020B0604020202020204" pitchFamily="34" charset="0"/>
              </a:rPr>
              <a:t>and their own </a:t>
            </a:r>
            <a:r>
              <a:rPr lang="en-US" sz="1200" b="1" dirty="0" err="1">
                <a:solidFill>
                  <a:schemeClr val="tx1"/>
                </a:solidFill>
                <a:latin typeface="+mn-lt"/>
                <a:cs typeface="Arial" panose="020B0604020202020204" pitchFamily="34" charset="0"/>
              </a:rPr>
              <a:t>Minimise</a:t>
            </a:r>
            <a:r>
              <a:rPr lang="en-US" sz="1200" dirty="0">
                <a:solidFill>
                  <a:schemeClr val="tx1"/>
                </a:solidFill>
                <a:latin typeface="+mn-lt"/>
                <a:cs typeface="Arial" panose="020B0604020202020204" pitchFamily="34" charset="0"/>
              </a:rPr>
              <a:t> tool to apply a nine step waste reduction strategy</a:t>
            </a:r>
          </a:p>
          <a:p>
            <a:pPr marL="355382" indent="-355382">
              <a:buFont typeface="Arial" panose="020B0604020202020204" pitchFamily="34" charset="0"/>
              <a:buChar char="•"/>
            </a:pPr>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At the project start 3925 </a:t>
            </a:r>
            <a:r>
              <a:rPr lang="en-US" sz="1200" dirty="0" err="1">
                <a:solidFill>
                  <a:schemeClr val="tx1"/>
                </a:solidFill>
                <a:latin typeface="+mn-lt"/>
                <a:cs typeface="Arial" panose="020B0604020202020204" pitchFamily="34" charset="0"/>
              </a:rPr>
              <a:t>tonnes</a:t>
            </a:r>
            <a:r>
              <a:rPr lang="en-US" sz="1200" dirty="0">
                <a:solidFill>
                  <a:schemeClr val="tx1"/>
                </a:solidFill>
                <a:latin typeface="+mn-lt"/>
                <a:cs typeface="Arial" panose="020B0604020202020204" pitchFamily="34" charset="0"/>
              </a:rPr>
              <a:t> of waste was predicted using established practices</a:t>
            </a:r>
          </a:p>
          <a:p>
            <a:pPr marL="355382" indent="-355382">
              <a:buFont typeface="Arial" panose="020B0604020202020204" pitchFamily="34" charset="0"/>
              <a:buChar char="•"/>
            </a:pPr>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Project produced 1,527 </a:t>
            </a:r>
            <a:r>
              <a:rPr lang="en-US" sz="1200" dirty="0" err="1">
                <a:solidFill>
                  <a:schemeClr val="tx1"/>
                </a:solidFill>
                <a:latin typeface="+mn-lt"/>
                <a:cs typeface="Arial" panose="020B0604020202020204" pitchFamily="34" charset="0"/>
              </a:rPr>
              <a:t>tonnes</a:t>
            </a:r>
            <a:r>
              <a:rPr lang="en-US" sz="1200" dirty="0">
                <a:solidFill>
                  <a:schemeClr val="tx1"/>
                </a:solidFill>
                <a:latin typeface="+mn-lt"/>
                <a:cs typeface="Arial" panose="020B0604020202020204" pitchFamily="34" charset="0"/>
              </a:rPr>
              <a:t> – a saving of 2,298, mostly achieved through the avoidance of inert materials</a:t>
            </a:r>
          </a:p>
          <a:p>
            <a:r>
              <a:rPr lang="en-GB" sz="1200" baseline="0" dirty="0" err="1" smtClean="0">
                <a:solidFill>
                  <a:schemeClr val="tx1"/>
                </a:solidFill>
                <a:latin typeface="+mn-lt"/>
              </a:rPr>
              <a:t>eral</a:t>
            </a:r>
            <a:r>
              <a:rPr lang="en-GB" sz="1200" dirty="0" smtClean="0">
                <a:solidFill>
                  <a:schemeClr val="tx1"/>
                </a:solidFill>
                <a:latin typeface="+mn-lt"/>
              </a:rPr>
              <a:t> examples of Waste Reduction</a:t>
            </a:r>
            <a:r>
              <a:rPr lang="en-GB" sz="1200" baseline="0" dirty="0" smtClean="0">
                <a:solidFill>
                  <a:schemeClr val="tx1"/>
                </a:solidFill>
                <a:latin typeface="+mn-lt"/>
              </a:rPr>
              <a:t> Tools in practice in Scotland and the UK.  For Example the Strathclyde Fire and Rescue Training Centre in Cambuslang, by Cooper </a:t>
            </a:r>
            <a:r>
              <a:rPr lang="en-GB" sz="1200" baseline="0" dirty="0" err="1" smtClean="0">
                <a:solidFill>
                  <a:schemeClr val="tx1"/>
                </a:solidFill>
                <a:latin typeface="+mn-lt"/>
              </a:rPr>
              <a:t>Cromar</a:t>
            </a:r>
            <a:r>
              <a:rPr lang="en-GB" sz="1200" baseline="0" dirty="0" smtClean="0">
                <a:solidFill>
                  <a:schemeClr val="tx1"/>
                </a:solidFill>
                <a:latin typeface="+mn-lt"/>
              </a:rPr>
              <a:t>.</a:t>
            </a:r>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10</a:t>
            </a:fld>
            <a:endParaRPr lang="en-GB"/>
          </a:p>
        </p:txBody>
      </p:sp>
    </p:spTree>
    <p:extLst>
      <p:ext uri="{BB962C8B-B14F-4D97-AF65-F5344CB8AC3E}">
        <p14:creationId xmlns:p14="http://schemas.microsoft.com/office/powerpoint/2010/main" val="359802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US" i="1" dirty="0">
                <a:solidFill>
                  <a:schemeClr val="tx1"/>
                </a:solidFill>
                <a:latin typeface="+mn-lt"/>
                <a:cs typeface="Arial" panose="020B0604020202020204" pitchFamily="34" charset="0"/>
              </a:rPr>
              <a:t>How do we further develop the implementation of the Waste Hierarchy in Construction?  Does the idea of a Site Waste Management solution go far enough?  Should it be the Contractors’ job to principally manage waste reduction targets on construction projects?</a:t>
            </a:r>
          </a:p>
          <a:p>
            <a:endParaRPr lang="en-GB" dirty="0" smtClean="0">
              <a:solidFill>
                <a:schemeClr val="tx1"/>
              </a:solidFill>
              <a:latin typeface="+mn-lt"/>
            </a:endParaRPr>
          </a:p>
          <a:p>
            <a:r>
              <a:rPr lang="en-GB" dirty="0" smtClean="0">
                <a:solidFill>
                  <a:schemeClr val="tx1"/>
                </a:solidFill>
                <a:latin typeface="+mn-lt"/>
              </a:rPr>
              <a:t>These are questions that we should bear in mind as we continue through the session.</a:t>
            </a:r>
            <a:endParaRPr lang="en-GB" dirty="0">
              <a:solidFill>
                <a:schemeClr val="tx1"/>
              </a:solidFill>
              <a:latin typeface="+mn-lt"/>
            </a:endParaRPr>
          </a:p>
        </p:txBody>
      </p:sp>
      <p:sp>
        <p:nvSpPr>
          <p:cNvPr id="4" name="Slide Number Placeholder 3"/>
          <p:cNvSpPr>
            <a:spLocks noGrp="1"/>
          </p:cNvSpPr>
          <p:nvPr>
            <p:ph type="sldNum" sz="quarter" idx="10"/>
          </p:nvPr>
        </p:nvSpPr>
        <p:spPr/>
        <p:txBody>
          <a:bodyPr/>
          <a:lstStyle/>
          <a:p>
            <a:fld id="{787E791A-5190-43F8-B4AC-E9CE9A7F40B9}"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US" dirty="0">
                <a:solidFill>
                  <a:schemeClr val="tx1"/>
                </a:solidFill>
                <a:latin typeface="+mn-lt"/>
                <a:cs typeface="Arial" panose="020B0604020202020204" pitchFamily="34" charset="0"/>
              </a:rPr>
              <a:t>What are the main challenges and barriers we can foresee in implementing Circular principles in Construction, can we think of any? Here are some examples, illustrating how engrained the Linear system is at present.</a:t>
            </a: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12</a:t>
            </a:fld>
            <a:endParaRPr lang="en-GB"/>
          </a:p>
        </p:txBody>
      </p:sp>
    </p:spTree>
    <p:extLst>
      <p:ext uri="{BB962C8B-B14F-4D97-AF65-F5344CB8AC3E}">
        <p14:creationId xmlns:p14="http://schemas.microsoft.com/office/powerpoint/2010/main" val="14629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842">
              <a:defRPr/>
            </a:pPr>
            <a:r>
              <a:rPr lang="en-US" sz="1200" b="1" dirty="0">
                <a:solidFill>
                  <a:schemeClr val="tx1"/>
                </a:solidFill>
                <a:latin typeface="+mn-lt"/>
                <a:cs typeface="Arial" panose="020B0604020202020204" pitchFamily="34" charset="0"/>
              </a:rPr>
              <a:t>Waste as a Reactive By-product:</a:t>
            </a:r>
            <a:endParaRPr lang="en-US" sz="1200" dirty="0">
              <a:solidFill>
                <a:schemeClr val="tx1"/>
              </a:solidFill>
              <a:latin typeface="+mn-lt"/>
              <a:cs typeface="Arial" panose="020B0604020202020204" pitchFamily="34" charset="0"/>
            </a:endParaRPr>
          </a:p>
          <a:p>
            <a:pPr defTabSz="473842">
              <a:defRPr/>
            </a:pPr>
            <a:endParaRPr lang="en-US" sz="1200" dirty="0">
              <a:solidFill>
                <a:schemeClr val="tx1"/>
              </a:solidFill>
              <a:latin typeface="+mn-lt"/>
              <a:cs typeface="Arial" panose="020B0604020202020204" pitchFamily="34" charset="0"/>
            </a:endParaRPr>
          </a:p>
          <a:p>
            <a:pPr defTabSz="473842">
              <a:defRPr/>
            </a:pPr>
            <a:r>
              <a:rPr lang="en-US" sz="1200" dirty="0">
                <a:solidFill>
                  <a:schemeClr val="tx1"/>
                </a:solidFill>
                <a:latin typeface="+mn-lt"/>
                <a:cs typeface="Arial" panose="020B0604020202020204" pitchFamily="34" charset="0"/>
              </a:rPr>
              <a:t>Within the current Linear Economy model, the most common examples of waste reduction in construction revolve around how we deal with waste in a </a:t>
            </a:r>
            <a:r>
              <a:rPr lang="en-US" sz="1200" b="1" dirty="0">
                <a:solidFill>
                  <a:schemeClr val="tx1"/>
                </a:solidFill>
                <a:latin typeface="+mn-lt"/>
                <a:cs typeface="Arial" panose="020B0604020202020204" pitchFamily="34" charset="0"/>
              </a:rPr>
              <a:t>reactive</a:t>
            </a:r>
            <a:r>
              <a:rPr lang="en-US" sz="1200" dirty="0">
                <a:solidFill>
                  <a:schemeClr val="tx1"/>
                </a:solidFill>
                <a:latin typeface="+mn-lt"/>
                <a:cs typeface="Arial" panose="020B0604020202020204" pitchFamily="34" charset="0"/>
              </a:rPr>
              <a:t> manner on site.  </a:t>
            </a:r>
          </a:p>
          <a:p>
            <a:pPr defTabSz="473842">
              <a:defRPr/>
            </a:pPr>
            <a:endParaRPr lang="en-US" sz="1200" dirty="0">
              <a:solidFill>
                <a:schemeClr val="tx1"/>
              </a:solidFill>
              <a:latin typeface="+mn-lt"/>
              <a:cs typeface="Arial" panose="020B0604020202020204" pitchFamily="34" charset="0"/>
            </a:endParaRPr>
          </a:p>
          <a:p>
            <a:pPr defTabSz="473842">
              <a:defRPr/>
            </a:pPr>
            <a:r>
              <a:rPr lang="en-US" sz="1200" dirty="0">
                <a:solidFill>
                  <a:schemeClr val="tx1"/>
                </a:solidFill>
                <a:latin typeface="+mn-lt"/>
                <a:cs typeface="Arial" panose="020B0604020202020204" pitchFamily="34" charset="0"/>
              </a:rPr>
              <a:t>With reference to the RIBA Plan of Work - this relates to the latter stages of a building project.  For example, the segregation of waste on site for recycling purposes.  This waste may not always be re-usable in the state it is recovered from site, as it may not have originally been designed to be recovered.  Considering waste only at this late stage in the Plan of Work means that resources are likely to lose a significant proportion of their value.</a:t>
            </a:r>
          </a:p>
          <a:p>
            <a:pPr defTabSz="473842">
              <a:defRPr/>
            </a:pPr>
            <a:endParaRPr lang="en-US" sz="1200" dirty="0">
              <a:solidFill>
                <a:schemeClr val="tx1"/>
              </a:solidFill>
              <a:latin typeface="+mn-lt"/>
              <a:cs typeface="Arial" panose="020B0604020202020204" pitchFamily="34" charset="0"/>
            </a:endParaRPr>
          </a:p>
          <a:p>
            <a:pPr defTabSz="473842">
              <a:defRPr/>
            </a:pPr>
            <a:r>
              <a:rPr lang="en-US" sz="1200" dirty="0">
                <a:solidFill>
                  <a:schemeClr val="tx1"/>
                </a:solidFill>
                <a:latin typeface="+mn-lt"/>
                <a:cs typeface="Arial" panose="020B0604020202020204" pitchFamily="34" charset="0"/>
              </a:rPr>
              <a:t>The result of this approach to waste reduction is that often it is only the latter 3 tiers of the waste hierarchy may be considered / achieved: </a:t>
            </a:r>
            <a:r>
              <a:rPr lang="en-US" sz="1200" b="1" dirty="0">
                <a:solidFill>
                  <a:schemeClr val="tx1"/>
                </a:solidFill>
                <a:latin typeface="+mn-lt"/>
                <a:cs typeface="Arial" panose="020B0604020202020204" pitchFamily="34" charset="0"/>
              </a:rPr>
              <a:t>Recycling, Recovery </a:t>
            </a:r>
            <a:r>
              <a:rPr lang="en-US" sz="1200" dirty="0">
                <a:solidFill>
                  <a:schemeClr val="tx1"/>
                </a:solidFill>
                <a:latin typeface="+mn-lt"/>
                <a:cs typeface="Arial" panose="020B0604020202020204" pitchFamily="34" charset="0"/>
              </a:rPr>
              <a:t>and </a:t>
            </a:r>
            <a:r>
              <a:rPr lang="en-US" sz="1200" b="1" dirty="0">
                <a:solidFill>
                  <a:schemeClr val="tx1"/>
                </a:solidFill>
                <a:latin typeface="+mn-lt"/>
                <a:cs typeface="Arial" panose="020B0604020202020204" pitchFamily="34" charset="0"/>
              </a:rPr>
              <a:t>Disposal.  </a:t>
            </a:r>
            <a:endParaRPr lang="en-GB" sz="1200" b="0" dirty="0">
              <a:solidFill>
                <a:schemeClr val="tx1"/>
              </a:solidFill>
              <a:latin typeface="+mn-lt"/>
            </a:endParaRPr>
          </a:p>
        </p:txBody>
      </p:sp>
      <p:sp>
        <p:nvSpPr>
          <p:cNvPr id="4" name="Slide Number Placeholder 3"/>
          <p:cNvSpPr>
            <a:spLocks noGrp="1"/>
          </p:cNvSpPr>
          <p:nvPr>
            <p:ph type="sldNum" sz="quarter" idx="10"/>
          </p:nvPr>
        </p:nvSpPr>
        <p:spPr/>
        <p:txBody>
          <a:bodyPr/>
          <a:lstStyle/>
          <a:p>
            <a:fld id="{4B053A2D-CC4A-C94B-8B7C-6997364E3775}" type="slidenum">
              <a:rPr lang="en-GB" smtClean="0"/>
              <a:pPr/>
              <a:t>13</a:t>
            </a:fld>
            <a:endParaRPr lang="en-GB"/>
          </a:p>
        </p:txBody>
      </p:sp>
    </p:spTree>
    <p:extLst>
      <p:ext uri="{BB962C8B-B14F-4D97-AF65-F5344CB8AC3E}">
        <p14:creationId xmlns:p14="http://schemas.microsoft.com/office/powerpoint/2010/main" val="82118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842">
              <a:defRPr/>
            </a:pPr>
            <a:r>
              <a:rPr lang="en-US" b="1" dirty="0">
                <a:solidFill>
                  <a:schemeClr val="tx1"/>
                </a:solidFill>
                <a:latin typeface="+mn-lt"/>
                <a:cs typeface="Arial" panose="020B0604020202020204" pitchFamily="34" charset="0"/>
              </a:rPr>
              <a:t>Sequential and Separate Processes:</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If we again consider the </a:t>
            </a:r>
            <a:r>
              <a:rPr lang="en-US" b="1" dirty="0">
                <a:solidFill>
                  <a:schemeClr val="tx1"/>
                </a:solidFill>
                <a:latin typeface="+mn-lt"/>
                <a:cs typeface="Arial" panose="020B0604020202020204" pitchFamily="34" charset="0"/>
              </a:rPr>
              <a:t>linear model </a:t>
            </a:r>
            <a:r>
              <a:rPr lang="en-US" dirty="0">
                <a:solidFill>
                  <a:schemeClr val="tx1"/>
                </a:solidFill>
                <a:latin typeface="+mn-lt"/>
                <a:cs typeface="Arial" panose="020B0604020202020204" pitchFamily="34" charset="0"/>
              </a:rPr>
              <a:t>in relation to the RIBA Plan of Work.  Traditionally this has been </a:t>
            </a:r>
            <a:r>
              <a:rPr lang="en-US" b="1" dirty="0">
                <a:solidFill>
                  <a:schemeClr val="tx1"/>
                </a:solidFill>
                <a:latin typeface="+mn-lt"/>
                <a:cs typeface="Arial" panose="020B0604020202020204" pitchFamily="34" charset="0"/>
              </a:rPr>
              <a:t>a linear process</a:t>
            </a:r>
            <a:r>
              <a:rPr lang="en-US" dirty="0">
                <a:solidFill>
                  <a:schemeClr val="tx1"/>
                </a:solidFill>
                <a:latin typeface="+mn-lt"/>
                <a:cs typeface="Arial" panose="020B0604020202020204" pitchFamily="34" charset="0"/>
              </a:rPr>
              <a:t>, with </a:t>
            </a:r>
            <a:r>
              <a:rPr lang="en-US" b="1" dirty="0">
                <a:solidFill>
                  <a:schemeClr val="tx1"/>
                </a:solidFill>
                <a:latin typeface="+mn-lt"/>
                <a:cs typeface="Arial" panose="020B0604020202020204" pitchFamily="34" charset="0"/>
              </a:rPr>
              <a:t>clients</a:t>
            </a:r>
            <a:r>
              <a:rPr lang="en-US" dirty="0">
                <a:solidFill>
                  <a:schemeClr val="tx1"/>
                </a:solidFill>
                <a:latin typeface="+mn-lt"/>
                <a:cs typeface="Arial" panose="020B0604020202020204" pitchFamily="34" charset="0"/>
              </a:rPr>
              <a:t> appointing </a:t>
            </a:r>
            <a:r>
              <a:rPr lang="en-US" b="1" dirty="0">
                <a:solidFill>
                  <a:schemeClr val="tx1"/>
                </a:solidFill>
                <a:latin typeface="+mn-lt"/>
                <a:cs typeface="Arial" panose="020B0604020202020204" pitchFamily="34" charset="0"/>
              </a:rPr>
              <a:t>a design team </a:t>
            </a:r>
            <a:r>
              <a:rPr lang="en-US" dirty="0">
                <a:solidFill>
                  <a:schemeClr val="tx1"/>
                </a:solidFill>
                <a:latin typeface="+mn-lt"/>
                <a:cs typeface="Arial" panose="020B0604020202020204" pitchFamily="34" charset="0"/>
              </a:rPr>
              <a:t>to come up with proposals, obtain consents and then assist with the tendering process.  Thereafter a </a:t>
            </a:r>
            <a:r>
              <a:rPr lang="en-US" b="1" dirty="0">
                <a:solidFill>
                  <a:schemeClr val="tx1"/>
                </a:solidFill>
                <a:latin typeface="+mn-lt"/>
                <a:cs typeface="Arial" panose="020B0604020202020204" pitchFamily="34" charset="0"/>
              </a:rPr>
              <a:t>contractor</a:t>
            </a:r>
            <a:r>
              <a:rPr lang="en-US" dirty="0">
                <a:solidFill>
                  <a:schemeClr val="tx1"/>
                </a:solidFill>
                <a:latin typeface="+mn-lt"/>
                <a:cs typeface="Arial" panose="020B0604020202020204" pitchFamily="34" charset="0"/>
              </a:rPr>
              <a:t> is appointed to work with </a:t>
            </a:r>
            <a:r>
              <a:rPr lang="en-US" b="1" dirty="0">
                <a:solidFill>
                  <a:schemeClr val="tx1"/>
                </a:solidFill>
                <a:latin typeface="+mn-lt"/>
                <a:cs typeface="Arial" panose="020B0604020202020204" pitchFamily="34" charset="0"/>
              </a:rPr>
              <a:t>suppliers</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manufacturers</a:t>
            </a:r>
            <a:r>
              <a:rPr lang="en-US" dirty="0">
                <a:solidFill>
                  <a:schemeClr val="tx1"/>
                </a:solidFill>
                <a:latin typeface="+mn-lt"/>
                <a:cs typeface="Arial" panose="020B0604020202020204" pitchFamily="34" charset="0"/>
              </a:rPr>
              <a:t> and </a:t>
            </a:r>
            <a:r>
              <a:rPr lang="en-US" b="1" dirty="0">
                <a:solidFill>
                  <a:schemeClr val="tx1"/>
                </a:solidFill>
                <a:latin typeface="+mn-lt"/>
                <a:cs typeface="Arial" panose="020B0604020202020204" pitchFamily="34" charset="0"/>
              </a:rPr>
              <a:t>tradespeople</a:t>
            </a:r>
            <a:r>
              <a:rPr lang="en-US" dirty="0">
                <a:solidFill>
                  <a:schemeClr val="tx1"/>
                </a:solidFill>
                <a:latin typeface="+mn-lt"/>
                <a:cs typeface="Arial" panose="020B0604020202020204" pitchFamily="34" charset="0"/>
              </a:rPr>
              <a:t> to construct the building.  Once complete, the </a:t>
            </a:r>
            <a:r>
              <a:rPr lang="en-US" b="1" dirty="0">
                <a:solidFill>
                  <a:schemeClr val="tx1"/>
                </a:solidFill>
                <a:latin typeface="+mn-lt"/>
                <a:cs typeface="Arial" panose="020B0604020202020204" pitchFamily="34" charset="0"/>
              </a:rPr>
              <a:t>client</a:t>
            </a:r>
            <a:r>
              <a:rPr lang="en-US" dirty="0">
                <a:solidFill>
                  <a:schemeClr val="tx1"/>
                </a:solidFill>
                <a:latin typeface="+mn-lt"/>
                <a:cs typeface="Arial" panose="020B0604020202020204" pitchFamily="34" charset="0"/>
              </a:rPr>
              <a:t> takes possession of the building and their maintenance team are responsible for the upkeep of the building that they have inherited.  We can even then think beyond the lifespan of the building, to the demolition contractors who take it all down.</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Whilst clients and designers think about specifying sustainable materials or renewable technologies with increasing regularity, it is still most common for them to work in isolation from the contracting / supplier team until towards the construction stage of a project.  This means considerations of </a:t>
            </a:r>
            <a:r>
              <a:rPr lang="en-US" dirty="0" err="1">
                <a:solidFill>
                  <a:schemeClr val="tx1"/>
                </a:solidFill>
                <a:latin typeface="+mn-lt"/>
                <a:cs typeface="Arial" panose="020B0604020202020204" pitchFamily="34" charset="0"/>
              </a:rPr>
              <a:t>buildability</a:t>
            </a:r>
            <a:r>
              <a:rPr lang="en-US" dirty="0">
                <a:solidFill>
                  <a:schemeClr val="tx1"/>
                </a:solidFill>
                <a:latin typeface="+mn-lt"/>
                <a:cs typeface="Arial" panose="020B0604020202020204" pitchFamily="34" charset="0"/>
              </a:rPr>
              <a:t>, maintenance and demolition are frequently under-informed.</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Whilst the Linear system clearly has it’s problems, many in the Construction Industry are Risk Averse, and it will be difficult to convince clients / contractors to disrupt existing supply chains to give Circular Practices an opportunity. </a:t>
            </a:r>
          </a:p>
          <a:p>
            <a:endParaRPr lang="en-GB" dirty="0">
              <a:solidFill>
                <a:schemeClr val="tx1"/>
              </a:solidFill>
              <a:latin typeface="+mn-lt"/>
            </a:endParaRPr>
          </a:p>
        </p:txBody>
      </p:sp>
      <p:sp>
        <p:nvSpPr>
          <p:cNvPr id="4" name="Slide Number Placeholder 3"/>
          <p:cNvSpPr>
            <a:spLocks noGrp="1"/>
          </p:cNvSpPr>
          <p:nvPr>
            <p:ph type="sldNum" sz="quarter" idx="10"/>
          </p:nvPr>
        </p:nvSpPr>
        <p:spPr/>
        <p:txBody>
          <a:bodyPr/>
          <a:lstStyle/>
          <a:p>
            <a:fld id="{4B053A2D-CC4A-C94B-8B7C-6997364E3775}" type="slidenum">
              <a:rPr lang="en-GB" smtClean="0"/>
              <a:pPr/>
              <a:t>14</a:t>
            </a:fld>
            <a:endParaRPr lang="en-GB"/>
          </a:p>
        </p:txBody>
      </p:sp>
    </p:spTree>
    <p:extLst>
      <p:ext uri="{BB962C8B-B14F-4D97-AF65-F5344CB8AC3E}">
        <p14:creationId xmlns:p14="http://schemas.microsoft.com/office/powerpoint/2010/main" val="384562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7684">
              <a:defRPr/>
            </a:pPr>
            <a:r>
              <a:rPr lang="en-US" b="1" dirty="0">
                <a:solidFill>
                  <a:schemeClr val="tx1"/>
                </a:solidFill>
                <a:latin typeface="+mn-lt"/>
                <a:cs typeface="Arial" panose="020B0604020202020204" pitchFamily="34" charset="0"/>
              </a:rPr>
              <a:t>Few Incentives Beyond Construction:</a:t>
            </a:r>
            <a:endParaRPr lang="en-US" dirty="0">
              <a:solidFill>
                <a:schemeClr val="tx1"/>
              </a:solidFill>
              <a:latin typeface="+mn-lt"/>
              <a:cs typeface="Arial" panose="020B0604020202020204" pitchFamily="34" charset="0"/>
            </a:endParaRPr>
          </a:p>
          <a:p>
            <a:pPr defTabSz="947684">
              <a:defRPr/>
            </a:pPr>
            <a:endParaRPr lang="en-US" dirty="0">
              <a:solidFill>
                <a:schemeClr val="tx1"/>
              </a:solidFill>
              <a:latin typeface="+mn-lt"/>
              <a:cs typeface="Arial" panose="020B0604020202020204" pitchFamily="34" charset="0"/>
            </a:endParaRPr>
          </a:p>
          <a:p>
            <a:pPr defTabSz="947684">
              <a:defRPr/>
            </a:pPr>
            <a:r>
              <a:rPr lang="en-US" dirty="0">
                <a:solidFill>
                  <a:schemeClr val="tx1"/>
                </a:solidFill>
                <a:latin typeface="+mn-lt"/>
                <a:cs typeface="Arial" panose="020B0604020202020204" pitchFamily="34" charset="0"/>
              </a:rPr>
              <a:t>Within the current Linear System, there are few incentives for Contractors or Suppliers to be invested in the In-Use / Demolition phase of a building life-cycle (</a:t>
            </a:r>
            <a:r>
              <a:rPr lang="en-US" dirty="0" err="1">
                <a:solidFill>
                  <a:schemeClr val="tx1"/>
                </a:solidFill>
                <a:latin typeface="+mn-lt"/>
                <a:cs typeface="Arial" panose="020B0604020202020204" pitchFamily="34" charset="0"/>
              </a:rPr>
              <a:t>e.g</a:t>
            </a:r>
            <a:r>
              <a:rPr lang="en-US" dirty="0">
                <a:solidFill>
                  <a:schemeClr val="tx1"/>
                </a:solidFill>
                <a:latin typeface="+mn-lt"/>
                <a:cs typeface="Arial" panose="020B0604020202020204" pitchFamily="34" charset="0"/>
              </a:rPr>
              <a:t> maintenance / demolition).  The commitment to truly </a:t>
            </a:r>
            <a:r>
              <a:rPr lang="en-US" dirty="0" err="1">
                <a:solidFill>
                  <a:schemeClr val="tx1"/>
                </a:solidFill>
                <a:latin typeface="+mn-lt"/>
                <a:cs typeface="Arial" panose="020B0604020202020204" pitchFamily="34" charset="0"/>
              </a:rPr>
              <a:t>optimising</a:t>
            </a:r>
            <a:r>
              <a:rPr lang="en-US" dirty="0">
                <a:solidFill>
                  <a:schemeClr val="tx1"/>
                </a:solidFill>
                <a:latin typeface="+mn-lt"/>
                <a:cs typeface="Arial" panose="020B0604020202020204" pitchFamily="34" charset="0"/>
              </a:rPr>
              <a:t> the longevity of building is therefore diminished for a significant proportion of a project team.</a:t>
            </a:r>
          </a:p>
          <a:p>
            <a:pPr defTabSz="947684">
              <a:defRPr/>
            </a:pPr>
            <a:endParaRPr lang="en-US" dirty="0">
              <a:solidFill>
                <a:schemeClr val="tx1"/>
              </a:solidFill>
              <a:latin typeface="+mn-lt"/>
              <a:cs typeface="Arial" panose="020B0604020202020204" pitchFamily="34" charset="0"/>
            </a:endParaRPr>
          </a:p>
          <a:p>
            <a:pPr defTabSz="947684">
              <a:defRPr/>
            </a:pPr>
            <a:r>
              <a:rPr lang="en-US" dirty="0">
                <a:solidFill>
                  <a:schemeClr val="tx1"/>
                </a:solidFill>
                <a:latin typeface="+mn-lt"/>
                <a:cs typeface="Arial" panose="020B0604020202020204" pitchFamily="34" charset="0"/>
              </a:rPr>
              <a:t>In Traditional Contracts, liabilities reduce on completion of a relatively short maintenance period, typically a year after completion / use.  Thereafter, maintenance passes entirely over to the client.   Once the initial maintenance period has elapsed, the Contracting parties are far less invested in the performance of the building.</a:t>
            </a:r>
          </a:p>
          <a:p>
            <a:pPr defTabSz="947684">
              <a:defRPr/>
            </a:pPr>
            <a:endParaRPr lang="en-US" dirty="0">
              <a:solidFill>
                <a:schemeClr val="tx1"/>
              </a:solidFill>
              <a:latin typeface="+mn-lt"/>
              <a:cs typeface="Arial" panose="020B0604020202020204" pitchFamily="34" charset="0"/>
            </a:endParaRPr>
          </a:p>
          <a:p>
            <a:pPr defTabSz="947684">
              <a:defRPr/>
            </a:pPr>
            <a:r>
              <a:rPr lang="en-US" b="1" i="1" dirty="0">
                <a:solidFill>
                  <a:schemeClr val="tx1"/>
                </a:solidFill>
                <a:latin typeface="+mn-lt"/>
                <a:cs typeface="Arial" panose="020B0604020202020204" pitchFamily="34" charset="0"/>
              </a:rPr>
              <a:t>Additional:</a:t>
            </a:r>
          </a:p>
          <a:p>
            <a:pPr defTabSz="947684">
              <a:defRPr/>
            </a:pPr>
            <a:r>
              <a:rPr lang="en-US" dirty="0">
                <a:solidFill>
                  <a:schemeClr val="tx1"/>
                </a:solidFill>
                <a:latin typeface="+mn-lt"/>
                <a:cs typeface="Arial" panose="020B0604020202020204" pitchFamily="34" charset="0"/>
              </a:rPr>
              <a:t>Further barriers exist in the following areas:</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Challenging Preconceptions: </a:t>
            </a:r>
            <a:r>
              <a:rPr lang="en-US" dirty="0">
                <a:solidFill>
                  <a:schemeClr val="tx1"/>
                </a:solidFill>
                <a:latin typeface="+mn-lt"/>
                <a:cs typeface="Arial" panose="020B0604020202020204" pitchFamily="34" charset="0"/>
              </a:rPr>
              <a:t>Convincing buyers of the value of re-used or recycled materials involves breaking down certain preconceptions.  Are recycled materials as reliable as new?</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Challenging Business Models: </a:t>
            </a:r>
            <a:r>
              <a:rPr lang="en-US" dirty="0">
                <a:solidFill>
                  <a:schemeClr val="tx1"/>
                </a:solidFill>
                <a:latin typeface="+mn-lt"/>
                <a:cs typeface="Arial" panose="020B0604020202020204" pitchFamily="34" charset="0"/>
              </a:rPr>
              <a:t>Can a profitable system be established that encourages sustainable sourcing, maintenance and continued re-use over a product lifespan?</a:t>
            </a:r>
          </a:p>
          <a:p>
            <a:endParaRPr lang="en-US" dirty="0">
              <a:solidFill>
                <a:schemeClr val="tx1"/>
              </a:solidFill>
              <a:latin typeface="+mn-lt"/>
              <a:cs typeface="Arial" panose="020B0604020202020204" pitchFamily="34" charset="0"/>
            </a:endParaRPr>
          </a:p>
          <a:p>
            <a:r>
              <a:rPr lang="en-US" b="1" dirty="0" err="1">
                <a:solidFill>
                  <a:schemeClr val="tx1"/>
                </a:solidFill>
                <a:latin typeface="+mn-lt"/>
                <a:cs typeface="Arial" panose="020B0604020202020204" pitchFamily="34" charset="0"/>
              </a:rPr>
              <a:t>Futureproofing</a:t>
            </a:r>
            <a:r>
              <a:rPr lang="en-US" b="1" dirty="0">
                <a:solidFill>
                  <a:schemeClr val="tx1"/>
                </a:solidFill>
                <a:latin typeface="+mn-lt"/>
                <a:cs typeface="Arial" panose="020B0604020202020204" pitchFamily="34" charset="0"/>
              </a:rPr>
              <a:t>: </a:t>
            </a:r>
            <a:r>
              <a:rPr lang="en-US" dirty="0">
                <a:solidFill>
                  <a:schemeClr val="tx1"/>
                </a:solidFill>
                <a:latin typeface="+mn-lt"/>
                <a:cs typeface="Arial" panose="020B0604020202020204" pitchFamily="34" charset="0"/>
              </a:rPr>
              <a:t>Can we </a:t>
            </a:r>
            <a:r>
              <a:rPr lang="en-US" dirty="0" err="1">
                <a:solidFill>
                  <a:schemeClr val="tx1"/>
                </a:solidFill>
                <a:latin typeface="+mn-lt"/>
                <a:cs typeface="Arial" panose="020B0604020202020204" pitchFamily="34" charset="0"/>
              </a:rPr>
              <a:t>futureproof</a:t>
            </a:r>
            <a:r>
              <a:rPr lang="en-US" dirty="0">
                <a:solidFill>
                  <a:schemeClr val="tx1"/>
                </a:solidFill>
                <a:latin typeface="+mn-lt"/>
                <a:cs typeface="Arial" panose="020B0604020202020204" pitchFamily="34" charset="0"/>
              </a:rPr>
              <a:t> buildings or products so that we do not render them obsolete when the time for reuse arrives.</a:t>
            </a:r>
          </a:p>
          <a:p>
            <a:endParaRPr lang="en-US" dirty="0">
              <a:solidFill>
                <a:schemeClr val="tx1"/>
              </a:solidFill>
              <a:latin typeface="+mn-lt"/>
              <a:cs typeface="Arial" panose="020B0604020202020204" pitchFamily="34" charset="0"/>
            </a:endParaRPr>
          </a:p>
          <a:p>
            <a:pPr defTabSz="947684">
              <a:defRPr/>
            </a:pPr>
            <a:r>
              <a:rPr lang="en-US" b="1" dirty="0">
                <a:solidFill>
                  <a:schemeClr val="tx1"/>
                </a:solidFill>
                <a:latin typeface="+mn-lt"/>
                <a:cs typeface="Arial" panose="020B0604020202020204" pitchFamily="34" charset="0"/>
              </a:rPr>
              <a:t>Risk Averse Culture: </a:t>
            </a:r>
            <a:r>
              <a:rPr lang="en-US" dirty="0">
                <a:solidFill>
                  <a:schemeClr val="tx1"/>
                </a:solidFill>
                <a:latin typeface="+mn-lt"/>
                <a:cs typeface="Arial" panose="020B0604020202020204" pitchFamily="34" charset="0"/>
              </a:rPr>
              <a:t>There is naturally a risk averse culture in Construction.  Convincing businesses to disrupt existing supply chains in order to implement wider changes may be difficult.</a:t>
            </a:r>
          </a:p>
        </p:txBody>
      </p:sp>
      <p:sp>
        <p:nvSpPr>
          <p:cNvPr id="4" name="Slide Number Placeholder 3"/>
          <p:cNvSpPr>
            <a:spLocks noGrp="1"/>
          </p:cNvSpPr>
          <p:nvPr>
            <p:ph type="sldNum" sz="quarter" idx="10"/>
          </p:nvPr>
        </p:nvSpPr>
        <p:spPr/>
        <p:txBody>
          <a:bodyPr/>
          <a:lstStyle/>
          <a:p>
            <a:fld id="{4B053A2D-CC4A-C94B-8B7C-6997364E3775}" type="slidenum">
              <a:rPr lang="en-GB" smtClean="0"/>
              <a:pPr/>
              <a:t>15</a:t>
            </a:fld>
            <a:endParaRPr lang="en-GB"/>
          </a:p>
        </p:txBody>
      </p:sp>
    </p:spTree>
    <p:extLst>
      <p:ext uri="{BB962C8B-B14F-4D97-AF65-F5344CB8AC3E}">
        <p14:creationId xmlns:p14="http://schemas.microsoft.com/office/powerpoint/2010/main" val="384562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solidFill>
                  <a:schemeClr val="tx1"/>
                </a:solidFill>
                <a:latin typeface="+mn-lt"/>
              </a:rPr>
              <a:t>What Opportunities does the prospect</a:t>
            </a:r>
            <a:r>
              <a:rPr lang="en-GB" sz="1200" baseline="0" dirty="0">
                <a:solidFill>
                  <a:schemeClr val="tx1"/>
                </a:solidFill>
                <a:latin typeface="+mn-lt"/>
              </a:rPr>
              <a:t> of a Circular Economy present.  How do the people driving CE further convince the remaining sceptics that it is an economically viable cause, as well as a worthy one?</a:t>
            </a:r>
          </a:p>
          <a:p>
            <a:endParaRPr lang="en-GB" sz="1200" baseline="0" dirty="0">
              <a:solidFill>
                <a:schemeClr val="tx1"/>
              </a:solidFill>
              <a:latin typeface="+mn-lt"/>
            </a:endParaRPr>
          </a:p>
          <a:p>
            <a:pPr defTabSz="947684">
              <a:defRPr/>
            </a:pPr>
            <a:r>
              <a:rPr lang="en-GB" sz="1200" baseline="0" dirty="0">
                <a:solidFill>
                  <a:schemeClr val="tx1"/>
                </a:solidFill>
                <a:latin typeface="+mn-lt"/>
              </a:rPr>
              <a:t>The picture above is from the People’s Pavilion in Eindhoven, by Arup and Dutch Architects </a:t>
            </a:r>
            <a:r>
              <a:rPr lang="en-GB" sz="1200" baseline="0" dirty="0" err="1">
                <a:solidFill>
                  <a:schemeClr val="tx1"/>
                </a:solidFill>
                <a:latin typeface="+mn-lt"/>
              </a:rPr>
              <a:t>Overtreaders</a:t>
            </a:r>
            <a:r>
              <a:rPr lang="en-GB" sz="1200" baseline="0" dirty="0">
                <a:solidFill>
                  <a:schemeClr val="tx1"/>
                </a:solidFill>
                <a:latin typeface="+mn-lt"/>
              </a:rPr>
              <a:t> W &amp; Bureau SLA.  The project aimed to create a building for the </a:t>
            </a:r>
            <a:r>
              <a:rPr lang="en-GB" sz="1200" b="1" baseline="0" dirty="0">
                <a:solidFill>
                  <a:schemeClr val="tx1"/>
                </a:solidFill>
                <a:latin typeface="+mn-lt"/>
              </a:rPr>
              <a:t>Dutch Design Week 2017 </a:t>
            </a:r>
            <a:r>
              <a:rPr lang="en-GB" sz="1200" baseline="0" dirty="0">
                <a:solidFill>
                  <a:schemeClr val="tx1"/>
                </a:solidFill>
                <a:latin typeface="+mn-lt"/>
              </a:rPr>
              <a:t>using 100% borrowed materials, which then had to be dismantled at the end of the festival, with all materials returned to their original suppliers, in their original state.  It was an exercise in realising a circular building.  A further challenge set by the client was that the building needed to have a high architectural quality.  The image shows the building’s recycled plastic shingle cladding, made from the domestic waste of local residents.  These shingles were designed to reused on other projects, with minimal repair, following the dismantling of the </a:t>
            </a:r>
            <a:r>
              <a:rPr lang="en-GB" sz="1200" baseline="0" dirty="0" err="1">
                <a:solidFill>
                  <a:schemeClr val="tx1"/>
                </a:solidFill>
                <a:latin typeface="+mn-lt"/>
              </a:rPr>
              <a:t>pavillion</a:t>
            </a:r>
            <a:r>
              <a:rPr lang="en-GB" sz="1200" baseline="0" dirty="0">
                <a:solidFill>
                  <a:schemeClr val="tx1"/>
                </a:solidFill>
                <a:latin typeface="+mn-lt"/>
              </a:rPr>
              <a:t>.  Construction techniques that avoided glue or nails were devised to eliminate damage to the original materials.  This included Arup’s innovative structural design, which featured a tension-belt system (</a:t>
            </a:r>
            <a:r>
              <a:rPr lang="en-US" sz="1200" dirty="0">
                <a:solidFill>
                  <a:schemeClr val="tx1"/>
                </a:solidFill>
                <a:latin typeface="+mn-lt"/>
              </a:rPr>
              <a:t>https://</a:t>
            </a:r>
            <a:r>
              <a:rPr lang="en-US" sz="1200" dirty="0" err="1">
                <a:solidFill>
                  <a:schemeClr val="tx1"/>
                </a:solidFill>
                <a:latin typeface="+mn-lt"/>
              </a:rPr>
              <a:t>www.arup.com</a:t>
            </a:r>
            <a:r>
              <a:rPr lang="en-US" sz="1200" dirty="0">
                <a:solidFill>
                  <a:schemeClr val="tx1"/>
                </a:solidFill>
                <a:latin typeface="+mn-lt"/>
              </a:rPr>
              <a:t>/projects/peoples-pavilion).</a:t>
            </a:r>
          </a:p>
          <a:p>
            <a:endParaRPr lang="en-GB" sz="1200" baseline="0" dirty="0">
              <a:solidFill>
                <a:schemeClr val="tx1"/>
              </a:solidFill>
              <a:latin typeface="+mn-lt"/>
            </a:endParaRPr>
          </a:p>
          <a:p>
            <a:r>
              <a:rPr lang="en-US" sz="1200" dirty="0">
                <a:solidFill>
                  <a:schemeClr val="tx1"/>
                </a:solidFill>
                <a:latin typeface="+mn-lt"/>
              </a:rPr>
              <a:t>https://www.dezeen.com/2017/10/27/peoples-pavilion-dutch-design-week-low-ecological-footprint-bureau-sla-overtreders-w</a:t>
            </a:r>
            <a:r>
              <a:rPr lang="en-US" sz="1200" dirty="0" smtClean="0">
                <a:solidFill>
                  <a:schemeClr val="tx1"/>
                </a:solidFill>
                <a:latin typeface="+mn-lt"/>
              </a:rPr>
              <a:t>/</a:t>
            </a:r>
          </a:p>
        </p:txBody>
      </p:sp>
      <p:sp>
        <p:nvSpPr>
          <p:cNvPr id="4" name="Slide Number Placeholder 3"/>
          <p:cNvSpPr>
            <a:spLocks noGrp="1"/>
          </p:cNvSpPr>
          <p:nvPr>
            <p:ph type="sldNum" sz="quarter" idx="10"/>
          </p:nvPr>
        </p:nvSpPr>
        <p:spPr/>
        <p:txBody>
          <a:bodyPr/>
          <a:lstStyle/>
          <a:p>
            <a:fld id="{787E791A-5190-43F8-B4AC-E9CE9A7F40B9}"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3842">
              <a:defRPr/>
            </a:pPr>
            <a:r>
              <a:rPr lang="en-US" b="1" dirty="0">
                <a:solidFill>
                  <a:schemeClr val="tx1"/>
                </a:solidFill>
                <a:latin typeface="+mn-lt"/>
                <a:cs typeface="Arial" panose="020B0604020202020204" pitchFamily="34" charset="0"/>
              </a:rPr>
              <a:t>Tackling Waste by Design</a:t>
            </a:r>
            <a:endParaRPr lang="en-US" dirty="0">
              <a:solidFill>
                <a:schemeClr val="tx1"/>
              </a:solidFill>
              <a:latin typeface="+mn-lt"/>
              <a:cs typeface="Arial" panose="020B0604020202020204" pitchFamily="34" charset="0"/>
            </a:endParaRP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Within the Circular Economy, there is the opportunity to consider circularity and waste reduction </a:t>
            </a:r>
            <a:r>
              <a:rPr lang="en-US" b="1" dirty="0">
                <a:solidFill>
                  <a:schemeClr val="tx1"/>
                </a:solidFill>
                <a:latin typeface="+mn-lt"/>
                <a:cs typeface="Arial" panose="020B0604020202020204" pitchFamily="34" charset="0"/>
              </a:rPr>
              <a:t>proactively</a:t>
            </a:r>
            <a:r>
              <a:rPr lang="en-US" dirty="0">
                <a:solidFill>
                  <a:schemeClr val="tx1"/>
                </a:solidFill>
                <a:latin typeface="+mn-lt"/>
                <a:cs typeface="Arial" panose="020B0604020202020204" pitchFamily="34" charset="0"/>
              </a:rPr>
              <a:t>, from the beginning of a project, in order to benefit the future use and demolition cycles of the building.  This way of thinking brings in the aspects of </a:t>
            </a:r>
            <a:r>
              <a:rPr lang="en-US" b="1" dirty="0">
                <a:solidFill>
                  <a:schemeClr val="tx1"/>
                </a:solidFill>
                <a:latin typeface="+mn-lt"/>
                <a:cs typeface="Arial" panose="020B0604020202020204" pitchFamily="34" charset="0"/>
              </a:rPr>
              <a:t>Prevention, Reuse / Repair </a:t>
            </a:r>
            <a:r>
              <a:rPr lang="en-US" dirty="0">
                <a:solidFill>
                  <a:schemeClr val="tx1"/>
                </a:solidFill>
                <a:latin typeface="+mn-lt"/>
                <a:cs typeface="Arial" panose="020B0604020202020204" pitchFamily="34" charset="0"/>
              </a:rPr>
              <a:t>and </a:t>
            </a:r>
            <a:r>
              <a:rPr lang="en-US" b="1" dirty="0">
                <a:solidFill>
                  <a:schemeClr val="tx1"/>
                </a:solidFill>
                <a:latin typeface="+mn-lt"/>
                <a:cs typeface="Arial" panose="020B0604020202020204" pitchFamily="34" charset="0"/>
              </a:rPr>
              <a:t>Remanufacture</a:t>
            </a:r>
            <a:r>
              <a:rPr lang="en-US" dirty="0">
                <a:solidFill>
                  <a:schemeClr val="tx1"/>
                </a:solidFill>
                <a:latin typeface="+mn-lt"/>
                <a:cs typeface="Arial" panose="020B0604020202020204" pitchFamily="34" charset="0"/>
              </a:rPr>
              <a:t> from the Waste Hierarchy model.</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For the Circular Economy to work, we must begin to consider circularity from the very beginning of a project.  This is true across all industries and demands more forward-thinking and integration of CE principles at the earliest possible stage.  There are examples of how this can / has been achieved in later slides and we will delve further into the practical applications of Circular Construction in Design.</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For this consideration of waste in design to be most effective, it cannot simply be left to what is traditionally considered as the design team (Architect, Engineer, M&amp;E, QS etc.) to resolve, in the early phases of a project…</a:t>
            </a:r>
          </a:p>
          <a:p>
            <a:endParaRPr lang="en-GB" dirty="0"/>
          </a:p>
        </p:txBody>
      </p:sp>
      <p:sp>
        <p:nvSpPr>
          <p:cNvPr id="4" name="Slide Number Placeholder 3"/>
          <p:cNvSpPr>
            <a:spLocks noGrp="1"/>
          </p:cNvSpPr>
          <p:nvPr>
            <p:ph type="sldNum" sz="quarter" idx="10"/>
          </p:nvPr>
        </p:nvSpPr>
        <p:spPr/>
        <p:txBody>
          <a:bodyPr/>
          <a:lstStyle/>
          <a:p>
            <a:fld id="{4B053A2D-CC4A-C94B-8B7C-6997364E3775}" type="slidenum">
              <a:rPr lang="en-GB" smtClean="0"/>
              <a:pPr/>
              <a:t>17</a:t>
            </a:fld>
            <a:endParaRPr lang="en-GB"/>
          </a:p>
        </p:txBody>
      </p:sp>
    </p:spTree>
    <p:extLst>
      <p:ext uri="{BB962C8B-B14F-4D97-AF65-F5344CB8AC3E}">
        <p14:creationId xmlns:p14="http://schemas.microsoft.com/office/powerpoint/2010/main" val="380839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533072" indent="-533072"/>
            <a:r>
              <a:rPr lang="en-US" b="1" dirty="0">
                <a:solidFill>
                  <a:schemeClr val="tx1"/>
                </a:solidFill>
                <a:latin typeface="+mn-lt"/>
                <a:cs typeface="Arial" panose="020B0604020202020204" pitchFamily="34" charset="0"/>
              </a:rPr>
              <a:t>Opportunities to for Design Collaboration</a:t>
            </a:r>
            <a:endParaRPr lang="en-US" dirty="0">
              <a:solidFill>
                <a:schemeClr val="tx1"/>
              </a:solidFill>
              <a:latin typeface="+mn-lt"/>
              <a:cs typeface="Arial" panose="020B0604020202020204" pitchFamily="34" charset="0"/>
            </a:endParaRP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The Circular Model aims to encourage the expertise of all of these parties to inform the design of the building, to better prepare for the longevity of the building and the materials or products it contains.  For example, can all materials be scheduled during design to eliminate excess being ordered (perhaps assisted by BIM processes)?  Or can technical detailing consider the dismantling process?   Practical examples include increasing mechanical fixings and reducing the use of adhesive fixings in order to better preserve </a:t>
            </a:r>
            <a:r>
              <a:rPr lang="en-US" dirty="0" err="1">
                <a:solidFill>
                  <a:schemeClr val="tx1"/>
                </a:solidFill>
                <a:latin typeface="+mn-lt"/>
                <a:cs typeface="Arial" panose="020B0604020202020204" pitchFamily="34" charset="0"/>
              </a:rPr>
              <a:t>downtaken</a:t>
            </a:r>
            <a:r>
              <a:rPr lang="en-US" dirty="0">
                <a:solidFill>
                  <a:schemeClr val="tx1"/>
                </a:solidFill>
                <a:latin typeface="+mn-lt"/>
                <a:cs typeface="Arial" panose="020B0604020202020204" pitchFamily="34" charset="0"/>
              </a:rPr>
              <a:t> materials.  These are things that will benefit from collaboration between designers and those who will physically dismantle the building.</a:t>
            </a:r>
          </a:p>
          <a:p>
            <a:pPr defTabSz="473842">
              <a:defRPr/>
            </a:pPr>
            <a:endParaRPr lang="en-US" dirty="0">
              <a:solidFill>
                <a:schemeClr val="tx1"/>
              </a:solidFill>
              <a:latin typeface="+mn-lt"/>
              <a:cs typeface="Arial" panose="020B0604020202020204" pitchFamily="34" charset="0"/>
            </a:endParaRPr>
          </a:p>
          <a:p>
            <a:pPr defTabSz="473842">
              <a:defRPr/>
            </a:pPr>
            <a:r>
              <a:rPr lang="en-US" b="1" i="1" dirty="0">
                <a:solidFill>
                  <a:schemeClr val="tx1"/>
                </a:solidFill>
                <a:latin typeface="+mn-lt"/>
                <a:cs typeface="Arial" panose="020B0604020202020204" pitchFamily="34" charset="0"/>
              </a:rPr>
              <a:t>Additional:</a:t>
            </a:r>
          </a:p>
          <a:p>
            <a:pPr defTabSz="473842">
              <a:defRPr/>
            </a:pPr>
            <a:r>
              <a:rPr lang="en-US" dirty="0">
                <a:solidFill>
                  <a:schemeClr val="tx1"/>
                </a:solidFill>
                <a:latin typeface="+mn-lt"/>
                <a:cs typeface="Arial" panose="020B0604020202020204" pitchFamily="34" charset="0"/>
              </a:rPr>
              <a:t>The CE design process aims to meaningfully involve all parties involved at various stages of a building lifespan, in design.  This includes; </a:t>
            </a:r>
            <a:r>
              <a:rPr lang="en-US" b="1" dirty="0">
                <a:solidFill>
                  <a:schemeClr val="tx1"/>
                </a:solidFill>
                <a:latin typeface="+mn-lt"/>
                <a:cs typeface="Arial" panose="020B0604020202020204" pitchFamily="34" charset="0"/>
              </a:rPr>
              <a:t>clients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designers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contractors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manufacturers / fabricators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builders</a:t>
            </a:r>
            <a:r>
              <a:rPr lang="en-US" dirty="0">
                <a:solidFill>
                  <a:schemeClr val="tx1"/>
                </a:solidFill>
                <a:latin typeface="+mn-lt"/>
                <a:cs typeface="Arial" panose="020B0604020202020204" pitchFamily="34" charset="0"/>
              </a:rPr>
              <a:t> - </a:t>
            </a:r>
            <a:r>
              <a:rPr lang="en-US" b="1" dirty="0">
                <a:solidFill>
                  <a:schemeClr val="tx1"/>
                </a:solidFill>
                <a:latin typeface="+mn-lt"/>
                <a:cs typeface="Arial" panose="020B0604020202020204" pitchFamily="34" charset="0"/>
              </a:rPr>
              <a:t>facilities managers </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demolition contractors </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remanufacturing / waste contractors.</a:t>
            </a:r>
          </a:p>
          <a:p>
            <a:pPr defTabSz="473842">
              <a:defRPr/>
            </a:pPr>
            <a:endParaRPr lang="en-US" b="1"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Within Further Education, this may suggest that greater </a:t>
            </a:r>
            <a:r>
              <a:rPr lang="en-US" b="1" dirty="0">
                <a:solidFill>
                  <a:schemeClr val="tx1"/>
                </a:solidFill>
                <a:latin typeface="+mn-lt"/>
                <a:cs typeface="Arial" panose="020B0604020202020204" pitchFamily="34" charset="0"/>
              </a:rPr>
              <a:t>collaboration</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team-working</a:t>
            </a:r>
            <a:r>
              <a:rPr lang="en-US" dirty="0">
                <a:solidFill>
                  <a:schemeClr val="tx1"/>
                </a:solidFill>
                <a:latin typeface="+mn-lt"/>
                <a:cs typeface="Arial" panose="020B0604020202020204" pitchFamily="34" charset="0"/>
              </a:rPr>
              <a:t> and </a:t>
            </a:r>
            <a:r>
              <a:rPr lang="en-US" b="1" dirty="0">
                <a:solidFill>
                  <a:schemeClr val="tx1"/>
                </a:solidFill>
                <a:latin typeface="+mn-lt"/>
                <a:cs typeface="Arial" panose="020B0604020202020204" pitchFamily="34" charset="0"/>
              </a:rPr>
              <a:t>communication</a:t>
            </a:r>
            <a:r>
              <a:rPr lang="en-US" dirty="0">
                <a:solidFill>
                  <a:schemeClr val="tx1"/>
                </a:solidFill>
                <a:latin typeface="+mn-lt"/>
                <a:cs typeface="Arial" panose="020B0604020202020204" pitchFamily="34" charset="0"/>
              </a:rPr>
              <a:t> between different professions and disciplines would be beneficial.  This approach would help to foster the respect and understanding of the respective roles of construction project stakeholders.</a:t>
            </a:r>
          </a:p>
          <a:p>
            <a:pPr defTabSz="473842">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Circular Design in construction </a:t>
            </a:r>
            <a:r>
              <a:rPr lang="en-US" dirty="0" err="1">
                <a:solidFill>
                  <a:schemeClr val="tx1"/>
                </a:solidFill>
                <a:latin typeface="+mn-lt"/>
                <a:cs typeface="Arial" panose="020B0604020202020204" pitchFamily="34" charset="0"/>
              </a:rPr>
              <a:t>emphasises</a:t>
            </a:r>
            <a:r>
              <a:rPr lang="en-US" dirty="0">
                <a:solidFill>
                  <a:schemeClr val="tx1"/>
                </a:solidFill>
                <a:latin typeface="+mn-lt"/>
                <a:cs typeface="Arial" panose="020B0604020202020204" pitchFamily="34" charset="0"/>
              </a:rPr>
              <a:t> the following outcomes:</a:t>
            </a:r>
          </a:p>
          <a:p>
            <a:pPr defTabSz="473842">
              <a:defRPr/>
            </a:pPr>
            <a:endParaRPr lang="en-US" dirty="0">
              <a:solidFill>
                <a:schemeClr val="tx1"/>
              </a:solidFill>
              <a:latin typeface="+mn-lt"/>
              <a:cs typeface="Arial" panose="020B0604020202020204" pitchFamily="34" charset="0"/>
            </a:endParaRPr>
          </a:p>
          <a:p>
            <a:pPr marL="177691" indent="-177691" defTabSz="473842">
              <a:buFontTx/>
              <a:buChar char="-"/>
              <a:defRPr/>
            </a:pPr>
            <a:r>
              <a:rPr lang="en-US" dirty="0">
                <a:solidFill>
                  <a:schemeClr val="tx1"/>
                </a:solidFill>
                <a:latin typeface="+mn-lt"/>
                <a:cs typeface="Arial" panose="020B0604020202020204" pitchFamily="34" charset="0"/>
              </a:rPr>
              <a:t>Design for Longevity</a:t>
            </a:r>
          </a:p>
          <a:p>
            <a:pPr marL="177691" indent="-177691" defTabSz="473842">
              <a:buFontTx/>
              <a:buChar char="-"/>
              <a:defRPr/>
            </a:pPr>
            <a:r>
              <a:rPr lang="en-US" dirty="0">
                <a:solidFill>
                  <a:schemeClr val="tx1"/>
                </a:solidFill>
                <a:latin typeface="+mn-lt"/>
                <a:cs typeface="Arial" panose="020B0604020202020204" pitchFamily="34" charset="0"/>
              </a:rPr>
              <a:t>Design for Flexibility</a:t>
            </a:r>
          </a:p>
          <a:p>
            <a:pPr marL="177691" indent="-177691" defTabSz="473842">
              <a:buFontTx/>
              <a:buChar char="-"/>
              <a:defRPr/>
            </a:pPr>
            <a:r>
              <a:rPr lang="en-US" dirty="0">
                <a:solidFill>
                  <a:schemeClr val="tx1"/>
                </a:solidFill>
                <a:latin typeface="+mn-lt"/>
                <a:cs typeface="Arial" panose="020B0604020202020204" pitchFamily="34" charset="0"/>
              </a:rPr>
              <a:t>Design for Adaptability</a:t>
            </a:r>
          </a:p>
          <a:p>
            <a:pPr marL="177691" indent="-177691" defTabSz="473842">
              <a:buFontTx/>
              <a:buChar char="-"/>
              <a:defRPr/>
            </a:pPr>
            <a:r>
              <a:rPr lang="en-US" dirty="0">
                <a:solidFill>
                  <a:schemeClr val="tx1"/>
                </a:solidFill>
                <a:latin typeface="+mn-lt"/>
                <a:cs typeface="Arial" panose="020B0604020202020204" pitchFamily="34" charset="0"/>
              </a:rPr>
              <a:t>Design for Assembly, Disassembly and Recoverability</a:t>
            </a:r>
          </a:p>
          <a:p>
            <a:pPr marL="177691" indent="-177691" defTabSz="473842">
              <a:buFontTx/>
              <a:buChar char="-"/>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Whilst highlighting the following:</a:t>
            </a:r>
          </a:p>
          <a:p>
            <a:pPr defTabSz="473842">
              <a:defRPr/>
            </a:pPr>
            <a:endParaRPr lang="en-US" dirty="0">
              <a:solidFill>
                <a:schemeClr val="tx1"/>
              </a:solidFill>
              <a:latin typeface="+mn-lt"/>
              <a:cs typeface="Arial" panose="020B0604020202020204" pitchFamily="34" charset="0"/>
            </a:endParaRPr>
          </a:p>
          <a:p>
            <a:pPr marL="177691" indent="-177691" defTabSz="473842">
              <a:buFontTx/>
              <a:buChar char="-"/>
              <a:defRPr/>
            </a:pPr>
            <a:r>
              <a:rPr lang="en-US" dirty="0">
                <a:solidFill>
                  <a:schemeClr val="tx1"/>
                </a:solidFill>
                <a:latin typeface="+mn-lt"/>
                <a:cs typeface="Arial" panose="020B0604020202020204" pitchFamily="34" charset="0"/>
              </a:rPr>
              <a:t>Use low impact / sustainably sourced new materials</a:t>
            </a:r>
          </a:p>
          <a:p>
            <a:pPr marL="177691" indent="-177691" defTabSz="473842">
              <a:buFontTx/>
              <a:buChar char="-"/>
              <a:defRPr/>
            </a:pPr>
            <a:r>
              <a:rPr lang="en-US" dirty="0">
                <a:solidFill>
                  <a:schemeClr val="tx1"/>
                </a:solidFill>
                <a:latin typeface="+mn-lt"/>
                <a:cs typeface="Arial" panose="020B0604020202020204" pitchFamily="34" charset="0"/>
              </a:rPr>
              <a:t>Use recycled content or secondary use, refurbished products</a:t>
            </a:r>
          </a:p>
          <a:p>
            <a:pPr marL="177691" indent="-177691" defTabSz="473842">
              <a:buFontTx/>
              <a:buChar char="-"/>
              <a:defRPr/>
            </a:pPr>
            <a:r>
              <a:rPr lang="en-US" dirty="0">
                <a:solidFill>
                  <a:schemeClr val="tx1"/>
                </a:solidFill>
                <a:latin typeface="+mn-lt"/>
                <a:cs typeface="Arial" panose="020B0604020202020204" pitchFamily="34" charset="0"/>
              </a:rPr>
              <a:t>Designing out waste</a:t>
            </a:r>
          </a:p>
          <a:p>
            <a:pPr marL="177691" indent="-177691" defTabSz="473842">
              <a:buFontTx/>
              <a:buChar char="-"/>
              <a:defRPr/>
            </a:pPr>
            <a:r>
              <a:rPr lang="en-US" dirty="0">
                <a:solidFill>
                  <a:schemeClr val="tx1"/>
                </a:solidFill>
                <a:latin typeface="+mn-lt"/>
                <a:cs typeface="Arial" panose="020B0604020202020204" pitchFamily="34" charset="0"/>
              </a:rPr>
              <a:t>Reduce construction impacts on the environment</a:t>
            </a:r>
          </a:p>
          <a:p>
            <a:pPr marL="177691" indent="-177691" defTabSz="473842">
              <a:buFontTx/>
              <a:buChar char="-"/>
              <a:defRPr/>
            </a:pPr>
            <a:endParaRPr lang="en-US" dirty="0">
              <a:solidFill>
                <a:schemeClr val="tx1"/>
              </a:solidFill>
              <a:latin typeface="+mn-lt"/>
              <a:cs typeface="Arial" panose="020B0604020202020204" pitchFamily="34" charset="0"/>
            </a:endParaRPr>
          </a:p>
          <a:p>
            <a:pPr defTabSz="473842">
              <a:defRPr/>
            </a:pPr>
            <a:r>
              <a:rPr lang="en-US" dirty="0">
                <a:solidFill>
                  <a:schemeClr val="tx1"/>
                </a:solidFill>
                <a:latin typeface="+mn-lt"/>
                <a:cs typeface="Arial" panose="020B0604020202020204" pitchFamily="34" charset="0"/>
              </a:rPr>
              <a:t>Examples of how this may be achieved include:</a:t>
            </a:r>
          </a:p>
          <a:p>
            <a:pPr defTabSz="473842">
              <a:defRPr/>
            </a:pPr>
            <a:endParaRPr lang="en-US" dirty="0">
              <a:solidFill>
                <a:schemeClr val="tx1"/>
              </a:solidFill>
              <a:latin typeface="+mn-lt"/>
              <a:cs typeface="Arial" panose="020B0604020202020204" pitchFamily="34" charset="0"/>
            </a:endParaRPr>
          </a:p>
          <a:p>
            <a:pPr marL="177691" indent="-177691" defTabSz="473842">
              <a:buFontTx/>
              <a:buChar char="-"/>
              <a:defRPr/>
            </a:pPr>
            <a:r>
              <a:rPr lang="en-US" dirty="0">
                <a:solidFill>
                  <a:schemeClr val="tx1"/>
                </a:solidFill>
                <a:latin typeface="+mn-lt"/>
                <a:cs typeface="Arial" panose="020B0604020202020204" pitchFamily="34" charset="0"/>
              </a:rPr>
              <a:t>Selecting local materials </a:t>
            </a:r>
          </a:p>
          <a:p>
            <a:pPr marL="177691" indent="-177691" defTabSz="473842">
              <a:buFontTx/>
              <a:buChar char="-"/>
              <a:defRPr/>
            </a:pPr>
            <a:r>
              <a:rPr lang="en-US" dirty="0">
                <a:solidFill>
                  <a:schemeClr val="tx1"/>
                </a:solidFill>
                <a:latin typeface="+mn-lt"/>
                <a:cs typeface="Arial" panose="020B0604020202020204" pitchFamily="34" charset="0"/>
              </a:rPr>
              <a:t>Using only the quantities required</a:t>
            </a:r>
          </a:p>
          <a:p>
            <a:pPr marL="177691" indent="-177691" defTabSz="473842">
              <a:buFontTx/>
              <a:buChar char="-"/>
              <a:defRPr/>
            </a:pPr>
            <a:r>
              <a:rPr lang="en-US" dirty="0">
                <a:solidFill>
                  <a:schemeClr val="tx1"/>
                </a:solidFill>
                <a:latin typeface="+mn-lt"/>
                <a:cs typeface="Arial" panose="020B0604020202020204" pitchFamily="34" charset="0"/>
              </a:rPr>
              <a:t>Considering transport efficiency</a:t>
            </a:r>
          </a:p>
          <a:p>
            <a:pPr marL="177691" indent="-177691" defTabSz="473842">
              <a:buFontTx/>
              <a:buChar char="-"/>
              <a:defRPr/>
            </a:pPr>
            <a:r>
              <a:rPr lang="en-US" dirty="0">
                <a:solidFill>
                  <a:schemeClr val="tx1"/>
                </a:solidFill>
                <a:latin typeface="+mn-lt"/>
                <a:cs typeface="Arial" panose="020B0604020202020204" pitchFamily="34" charset="0"/>
              </a:rPr>
              <a:t>Considering energy efficiency</a:t>
            </a:r>
          </a:p>
        </p:txBody>
      </p:sp>
      <p:sp>
        <p:nvSpPr>
          <p:cNvPr id="4" name="Slide Number Placeholder 3"/>
          <p:cNvSpPr>
            <a:spLocks noGrp="1"/>
          </p:cNvSpPr>
          <p:nvPr>
            <p:ph type="sldNum" sz="quarter" idx="10"/>
          </p:nvPr>
        </p:nvSpPr>
        <p:spPr/>
        <p:txBody>
          <a:bodyPr/>
          <a:lstStyle/>
          <a:p>
            <a:fld id="{4B053A2D-CC4A-C94B-8B7C-6997364E3775}" type="slidenum">
              <a:rPr lang="en-GB" smtClean="0"/>
              <a:pPr/>
              <a:t>18</a:t>
            </a:fld>
            <a:endParaRPr lang="en-GB"/>
          </a:p>
        </p:txBody>
      </p:sp>
    </p:spTree>
    <p:extLst>
      <p:ext uri="{BB962C8B-B14F-4D97-AF65-F5344CB8AC3E}">
        <p14:creationId xmlns:p14="http://schemas.microsoft.com/office/powerpoint/2010/main" val="288877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US" b="1" dirty="0">
                <a:solidFill>
                  <a:schemeClr val="tx1"/>
                </a:solidFill>
                <a:latin typeface="+mn-lt"/>
                <a:cs typeface="Arial" panose="020B0604020202020204" pitchFamily="34" charset="0"/>
              </a:rPr>
              <a:t>New Incentives for Post Construction?</a:t>
            </a:r>
          </a:p>
          <a:p>
            <a:endParaRPr lang="en-US" dirty="0">
              <a:solidFill>
                <a:schemeClr val="tx1"/>
              </a:solidFill>
              <a:latin typeface="+mn-lt"/>
              <a:cs typeface="Arial" panose="020B0604020202020204" pitchFamily="34" charset="0"/>
            </a:endParaRPr>
          </a:p>
          <a:p>
            <a:r>
              <a:rPr lang="en-US" dirty="0">
                <a:solidFill>
                  <a:schemeClr val="tx1"/>
                </a:solidFill>
                <a:latin typeface="+mn-lt"/>
                <a:cs typeface="Arial" panose="020B0604020202020204" pitchFamily="34" charset="0"/>
              </a:rPr>
              <a:t>Within a Circular Economy, potential new business opportunities in </a:t>
            </a:r>
            <a:r>
              <a:rPr lang="en-US" b="1" dirty="0">
                <a:solidFill>
                  <a:schemeClr val="tx1"/>
                </a:solidFill>
                <a:latin typeface="+mn-lt"/>
                <a:cs typeface="Arial" panose="020B0604020202020204" pitchFamily="34" charset="0"/>
              </a:rPr>
              <a:t>Maintenance, Remanufacturing </a:t>
            </a:r>
            <a:r>
              <a:rPr lang="en-US" dirty="0">
                <a:solidFill>
                  <a:schemeClr val="tx1"/>
                </a:solidFill>
                <a:latin typeface="+mn-lt"/>
                <a:cs typeface="Arial" panose="020B0604020202020204" pitchFamily="34" charset="0"/>
              </a:rPr>
              <a:t>and</a:t>
            </a:r>
            <a:r>
              <a:rPr lang="en-US" b="1" dirty="0">
                <a:solidFill>
                  <a:schemeClr val="tx1"/>
                </a:solidFill>
                <a:latin typeface="+mn-lt"/>
                <a:cs typeface="Arial" panose="020B0604020202020204" pitchFamily="34" charset="0"/>
              </a:rPr>
              <a:t> Dismantling</a:t>
            </a:r>
            <a:r>
              <a:rPr lang="en-US" dirty="0">
                <a:solidFill>
                  <a:schemeClr val="tx1"/>
                </a:solidFill>
                <a:latin typeface="+mn-lt"/>
                <a:cs typeface="Arial" panose="020B0604020202020204" pitchFamily="34" charset="0"/>
              </a:rPr>
              <a:t> can exist.</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Maintenance: </a:t>
            </a:r>
            <a:r>
              <a:rPr lang="en-US" dirty="0">
                <a:solidFill>
                  <a:schemeClr val="tx1"/>
                </a:solidFill>
                <a:latin typeface="+mn-lt"/>
                <a:cs typeface="Arial" panose="020B0604020202020204" pitchFamily="34" charset="0"/>
              </a:rPr>
              <a:t>If there were incentives for contractors or suppliers to take on maintenance contracts for their work, post-construction, then there would greater incentives to ensure the optimum value of building materials during the construction phase.</a:t>
            </a:r>
          </a:p>
          <a:p>
            <a:endParaRPr lang="en-US" b="1"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Remanufacturing</a:t>
            </a:r>
            <a:r>
              <a:rPr lang="en-US" dirty="0">
                <a:solidFill>
                  <a:schemeClr val="tx1"/>
                </a:solidFill>
                <a:latin typeface="+mn-lt"/>
                <a:cs typeface="Arial" panose="020B0604020202020204" pitchFamily="34" charset="0"/>
              </a:rPr>
              <a:t>:  An industry can flourish which preserves the value of materials and resources at a higher level than that of the recycling industries.  An opportunity to see waste as an asset.</a:t>
            </a:r>
          </a:p>
          <a:p>
            <a:endParaRPr lang="en-US" dirty="0">
              <a:solidFill>
                <a:schemeClr val="tx1"/>
              </a:solidFill>
              <a:latin typeface="+mn-lt"/>
              <a:cs typeface="Arial" panose="020B0604020202020204" pitchFamily="34" charset="0"/>
            </a:endParaRPr>
          </a:p>
          <a:p>
            <a:r>
              <a:rPr lang="en-US" b="1" dirty="0">
                <a:solidFill>
                  <a:schemeClr val="tx1"/>
                </a:solidFill>
                <a:latin typeface="+mn-lt"/>
                <a:cs typeface="Arial" panose="020B0604020202020204" pitchFamily="34" charset="0"/>
              </a:rPr>
              <a:t>Dismantling: </a:t>
            </a:r>
            <a:r>
              <a:rPr lang="en-US" dirty="0">
                <a:solidFill>
                  <a:schemeClr val="tx1"/>
                </a:solidFill>
                <a:latin typeface="+mn-lt"/>
                <a:cs typeface="Arial" panose="020B0604020202020204" pitchFamily="34" charset="0"/>
              </a:rPr>
              <a:t>As distinct from demolition, a process that involves greater care and preservation in its process.</a:t>
            </a:r>
          </a:p>
          <a:p>
            <a:endParaRPr lang="en-US" dirty="0">
              <a:solidFill>
                <a:schemeClr val="tx1"/>
              </a:solidFill>
              <a:latin typeface="+mn-lt"/>
              <a:cs typeface="Arial" panose="020B0604020202020204" pitchFamily="34" charset="0"/>
            </a:endParaRPr>
          </a:p>
          <a:p>
            <a:r>
              <a:rPr lang="en-US" dirty="0">
                <a:solidFill>
                  <a:schemeClr val="tx1"/>
                </a:solidFill>
                <a:latin typeface="+mn-lt"/>
                <a:cs typeface="Arial" panose="020B0604020202020204" pitchFamily="34" charset="0"/>
              </a:rPr>
              <a:t>Clearly the Circular Economy proposes a number of changes to the Status Quo; it is a disruptive model, but one with a number of interesting potential business models, as our third slideshow will demonstrate.</a:t>
            </a:r>
          </a:p>
          <a:p>
            <a:endParaRPr lang="en-US" dirty="0">
              <a:solidFill>
                <a:schemeClr val="tx1"/>
              </a:solidFill>
              <a:latin typeface="+mn-lt"/>
              <a:cs typeface="Arial" panose="020B0604020202020204" pitchFamily="34" charset="0"/>
            </a:endParaRPr>
          </a:p>
          <a:p>
            <a:endParaRPr lang="en-US" dirty="0">
              <a:solidFill>
                <a:schemeClr val="tx1"/>
              </a:solidFill>
              <a:latin typeface="+mn-lt"/>
              <a:cs typeface="Arial" panose="020B0604020202020204" pitchFamily="34" charset="0"/>
            </a:endParaRPr>
          </a:p>
          <a:p>
            <a:endParaRPr lang="en-US" b="1"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4B053A2D-CC4A-C94B-8B7C-6997364E3775}" type="slidenum">
              <a:rPr lang="en-GB" smtClean="0"/>
              <a:pPr/>
              <a:t>19</a:t>
            </a:fld>
            <a:endParaRPr lang="en-GB"/>
          </a:p>
        </p:txBody>
      </p:sp>
    </p:spTree>
    <p:extLst>
      <p:ext uri="{BB962C8B-B14F-4D97-AF65-F5344CB8AC3E}">
        <p14:creationId xmlns:p14="http://schemas.microsoft.com/office/powerpoint/2010/main" val="288877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Session 2 looks </a:t>
            </a:r>
            <a:r>
              <a:rPr lang="en-GB" dirty="0" smtClean="0"/>
              <a:t>specifically at </a:t>
            </a:r>
            <a:r>
              <a:rPr lang="en-GB" b="1" dirty="0"/>
              <a:t>Construction</a:t>
            </a:r>
            <a:r>
              <a:rPr lang="en-GB" dirty="0"/>
              <a:t> and the Circular Economy…</a:t>
            </a:r>
          </a:p>
        </p:txBody>
      </p:sp>
      <p:sp>
        <p:nvSpPr>
          <p:cNvPr id="4" name="Slide Number Placeholder 3"/>
          <p:cNvSpPr>
            <a:spLocks noGrp="1"/>
          </p:cNvSpPr>
          <p:nvPr>
            <p:ph type="sldNum" sz="quarter" idx="5"/>
          </p:nvPr>
        </p:nvSpPr>
        <p:spPr/>
        <p:txBody>
          <a:bodyPr/>
          <a:lstStyle/>
          <a:p>
            <a:fld id="{787E791A-5190-43F8-B4AC-E9CE9A7F40B9}" type="slidenum">
              <a:rPr lang="en-GB" smtClean="0"/>
              <a:pPr/>
              <a:t>2</a:t>
            </a:fld>
            <a:endParaRPr lang="en-GB"/>
          </a:p>
        </p:txBody>
      </p:sp>
    </p:spTree>
    <p:extLst>
      <p:ext uri="{BB962C8B-B14F-4D97-AF65-F5344CB8AC3E}">
        <p14:creationId xmlns:p14="http://schemas.microsoft.com/office/powerpoint/2010/main" val="1855488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US" b="1" dirty="0">
                <a:solidFill>
                  <a:schemeClr val="tx1"/>
                </a:solidFill>
                <a:latin typeface="+mn-lt"/>
                <a:cs typeface="Arial" panose="020B0604020202020204" pitchFamily="34" charset="0"/>
              </a:rPr>
              <a:t>QUESTION  TO AUDIENCE: </a:t>
            </a:r>
            <a:r>
              <a:rPr lang="en-US" dirty="0">
                <a:solidFill>
                  <a:schemeClr val="tx1"/>
                </a:solidFill>
                <a:latin typeface="+mn-lt"/>
                <a:cs typeface="Arial" panose="020B0604020202020204" pitchFamily="34" charset="0"/>
              </a:rPr>
              <a:t>Is wide </a:t>
            </a:r>
            <a:r>
              <a:rPr lang="en-US" b="1" dirty="0">
                <a:solidFill>
                  <a:schemeClr val="tx1"/>
                </a:solidFill>
                <a:latin typeface="+mn-lt"/>
                <a:cs typeface="Arial" panose="020B0604020202020204" pitchFamily="34" charset="0"/>
              </a:rPr>
              <a:t>collaboration</a:t>
            </a:r>
            <a:r>
              <a:rPr lang="en-US" dirty="0">
                <a:solidFill>
                  <a:schemeClr val="tx1"/>
                </a:solidFill>
                <a:latin typeface="+mn-lt"/>
                <a:cs typeface="Arial" panose="020B0604020202020204" pitchFamily="34" charset="0"/>
              </a:rPr>
              <a:t> in design an opportunity for progress or a recipe for disaster? Discuss.</a:t>
            </a:r>
          </a:p>
          <a:p>
            <a:endParaRPr lang="en-GB" dirty="0" smtClean="0">
              <a:solidFill>
                <a:schemeClr val="tx1"/>
              </a:solidFill>
              <a:latin typeface="+mn-lt"/>
            </a:endParaRPr>
          </a:p>
          <a:p>
            <a:r>
              <a:rPr lang="en-GB" dirty="0" smtClean="0">
                <a:solidFill>
                  <a:schemeClr val="tx1"/>
                </a:solidFill>
                <a:latin typeface="+mn-lt"/>
              </a:rPr>
              <a:t>Can</a:t>
            </a:r>
            <a:r>
              <a:rPr lang="en-GB" baseline="0" dirty="0" smtClean="0">
                <a:solidFill>
                  <a:schemeClr val="tx1"/>
                </a:solidFill>
                <a:latin typeface="+mn-lt"/>
              </a:rPr>
              <a:t> we do more to encourage cross-discipline collaboration in Further Education?</a:t>
            </a:r>
            <a:endParaRPr lang="en-GB"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787E791A-5190-43F8-B4AC-E9CE9A7F40B9}"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en-US" b="1" dirty="0">
                <a:solidFill>
                  <a:schemeClr val="tx1"/>
                </a:solidFill>
                <a:latin typeface="+mn-lt"/>
                <a:cs typeface="Arial" panose="020B0604020202020204" pitchFamily="34" charset="0"/>
              </a:rPr>
              <a:t>Opportunities in the Scottish Construction Sector:</a:t>
            </a:r>
          </a:p>
          <a:p>
            <a:endParaRPr lang="en-GB" dirty="0" smtClean="0">
              <a:solidFill>
                <a:schemeClr val="tx1"/>
              </a:solidFill>
              <a:latin typeface="+mn-lt"/>
            </a:endParaRPr>
          </a:p>
          <a:p>
            <a:r>
              <a:rPr lang="en-GB" dirty="0" smtClean="0">
                <a:solidFill>
                  <a:schemeClr val="tx1"/>
                </a:solidFill>
                <a:latin typeface="+mn-lt"/>
              </a:rPr>
              <a:t>In </a:t>
            </a:r>
            <a:r>
              <a:rPr lang="en-GB" dirty="0">
                <a:solidFill>
                  <a:schemeClr val="tx1"/>
                </a:solidFill>
                <a:latin typeface="+mn-lt"/>
              </a:rPr>
              <a:t>terms of relating</a:t>
            </a:r>
            <a:r>
              <a:rPr lang="en-GB" baseline="0" dirty="0">
                <a:solidFill>
                  <a:schemeClr val="tx1"/>
                </a:solidFill>
                <a:latin typeface="+mn-lt"/>
              </a:rPr>
              <a:t> the practical opportunities that exist to the </a:t>
            </a:r>
            <a:r>
              <a:rPr lang="en-GB" b="1" baseline="0" dirty="0">
                <a:solidFill>
                  <a:schemeClr val="tx1"/>
                </a:solidFill>
                <a:latin typeface="+mn-lt"/>
              </a:rPr>
              <a:t>Scottish Construction Sector</a:t>
            </a:r>
            <a:r>
              <a:rPr lang="en-GB" baseline="0" dirty="0">
                <a:solidFill>
                  <a:schemeClr val="tx1"/>
                </a:solidFill>
                <a:latin typeface="+mn-lt"/>
              </a:rPr>
              <a:t>, </a:t>
            </a:r>
            <a:r>
              <a:rPr lang="en-GB" dirty="0">
                <a:solidFill>
                  <a:schemeClr val="tx1"/>
                </a:solidFill>
                <a:latin typeface="+mn-lt"/>
              </a:rPr>
              <a:t>Zero Waste Scotland published a report in April 2017 that looked specifically at opportunities within Scotland’s Construction Sector for CE opportunities (</a:t>
            </a:r>
            <a:r>
              <a:rPr lang="en-GB" dirty="0">
                <a:solidFill>
                  <a:schemeClr val="tx1"/>
                </a:solidFill>
                <a:latin typeface="+mn-lt"/>
                <a:hlinkClick r:id="rId3"/>
              </a:rPr>
              <a:t>https://www.zerowastescotland.org.uk/sites/default/files/Circular%20Economy%20Opportunities%20in%20Construction%20-%20Nov2017.pdf</a:t>
            </a:r>
            <a:r>
              <a:rPr lang="en-GB" dirty="0">
                <a:solidFill>
                  <a:schemeClr val="tx1"/>
                </a:solidFill>
                <a:latin typeface="+mn-lt"/>
              </a:rPr>
              <a:t>).</a:t>
            </a:r>
          </a:p>
          <a:p>
            <a:endParaRPr lang="en-GB" dirty="0">
              <a:solidFill>
                <a:schemeClr val="tx1"/>
              </a:solidFill>
              <a:latin typeface="+mn-lt"/>
            </a:endParaRPr>
          </a:p>
          <a:p>
            <a:r>
              <a:rPr lang="en-GB" dirty="0">
                <a:solidFill>
                  <a:schemeClr val="tx1"/>
                </a:solidFill>
                <a:latin typeface="+mn-lt"/>
              </a:rPr>
              <a:t>This report focussed on identifying a shortlist of realistic / tangible opportunities, including:</a:t>
            </a:r>
          </a:p>
          <a:p>
            <a:endParaRPr lang="en-GB" dirty="0">
              <a:solidFill>
                <a:schemeClr val="tx1"/>
              </a:solidFill>
              <a:latin typeface="+mn-lt"/>
            </a:endParaRPr>
          </a:p>
          <a:p>
            <a:pPr marL="533072" indent="-533072"/>
            <a:r>
              <a:rPr lang="en-US" b="1" dirty="0">
                <a:solidFill>
                  <a:schemeClr val="tx1"/>
                </a:solidFill>
                <a:latin typeface="+mn-lt"/>
                <a:cs typeface="Arial" panose="020B0604020202020204" pitchFamily="34" charset="0"/>
              </a:rPr>
              <a:t>Opportunity 1 – </a:t>
            </a:r>
            <a:r>
              <a:rPr lang="en-US" dirty="0">
                <a:solidFill>
                  <a:schemeClr val="tx1"/>
                </a:solidFill>
                <a:latin typeface="+mn-lt"/>
                <a:cs typeface="Arial" panose="020B0604020202020204" pitchFamily="34" charset="0"/>
              </a:rPr>
              <a:t>Modular Design (including design for deconstruction &amp; Material Passports).  </a:t>
            </a:r>
            <a:r>
              <a:rPr lang="en-GB" dirty="0">
                <a:solidFill>
                  <a:schemeClr val="tx1"/>
                </a:solidFill>
                <a:latin typeface="+mn-lt"/>
              </a:rPr>
              <a:t>The latter involves including all materials or products in a database for that building.  The database would include information on where each item is located within the building and a description of it’s reuse potential.  This may in turn involve each resource within a building containing a code that can link it back to the database.  Buildings could then begin to be considered as material banks that have a reuse value, either wholly or in part (</a:t>
            </a:r>
            <a:r>
              <a:rPr lang="en-GB" dirty="0">
                <a:solidFill>
                  <a:schemeClr val="tx1"/>
                </a:solidFill>
                <a:latin typeface="+mn-lt"/>
                <a:hlinkClick r:id="rId4"/>
              </a:rPr>
              <a:t>https://www.bamb2020.eu/topics/materials-passports/circular/</a:t>
            </a:r>
            <a:r>
              <a:rPr lang="en-GB" dirty="0">
                <a:solidFill>
                  <a:schemeClr val="tx1"/>
                </a:solidFill>
                <a:latin typeface="+mn-lt"/>
              </a:rPr>
              <a:t> ).</a:t>
            </a:r>
            <a:endParaRPr lang="en-US" dirty="0">
              <a:solidFill>
                <a:schemeClr val="tx1"/>
              </a:solidFill>
              <a:latin typeface="+mn-lt"/>
              <a:cs typeface="Arial" panose="020B0604020202020204" pitchFamily="34" charset="0"/>
            </a:endParaRPr>
          </a:p>
          <a:p>
            <a:pPr marL="533072" indent="-533072"/>
            <a:r>
              <a:rPr lang="en-US" b="1" dirty="0">
                <a:solidFill>
                  <a:schemeClr val="tx1"/>
                </a:solidFill>
                <a:latin typeface="+mn-lt"/>
                <a:cs typeface="Arial" panose="020B0604020202020204" pitchFamily="34" charset="0"/>
              </a:rPr>
              <a:t>Opportunity 2 – </a:t>
            </a:r>
            <a:r>
              <a:rPr lang="en-US" dirty="0">
                <a:solidFill>
                  <a:schemeClr val="tx1"/>
                </a:solidFill>
                <a:latin typeface="+mn-lt"/>
                <a:cs typeface="Arial" panose="020B0604020202020204" pitchFamily="34" charset="0"/>
              </a:rPr>
              <a:t>Circular Timber in Construction.  Interestingly, considering over-engineering or optimal timber quality at design stage, may increase the re-use value / potential of timber.  Here Circularity (long-term thinking) conflicts with the principles of Lean Construction (shorter-term, maximizing value of up-front, capital cost). </a:t>
            </a:r>
          </a:p>
          <a:p>
            <a:pPr marL="533072" indent="-533072"/>
            <a:r>
              <a:rPr lang="en-US" b="1" dirty="0">
                <a:solidFill>
                  <a:schemeClr val="tx1"/>
                </a:solidFill>
                <a:latin typeface="+mn-lt"/>
                <a:cs typeface="Arial" panose="020B0604020202020204" pitchFamily="34" charset="0"/>
              </a:rPr>
              <a:t>Opportunity 3 – </a:t>
            </a:r>
            <a:r>
              <a:rPr lang="en-US" dirty="0">
                <a:solidFill>
                  <a:schemeClr val="tx1"/>
                </a:solidFill>
                <a:latin typeface="+mn-lt"/>
                <a:cs typeface="Arial" panose="020B0604020202020204" pitchFamily="34" charset="0"/>
              </a:rPr>
              <a:t>Circular Aggregates</a:t>
            </a:r>
            <a:r>
              <a:rPr lang="en-US" b="1" dirty="0">
                <a:solidFill>
                  <a:schemeClr val="tx1"/>
                </a:solidFill>
                <a:latin typeface="+mn-lt"/>
                <a:cs typeface="Arial" panose="020B0604020202020204" pitchFamily="34" charset="0"/>
              </a:rPr>
              <a:t> </a:t>
            </a:r>
            <a:r>
              <a:rPr lang="en-US" dirty="0">
                <a:solidFill>
                  <a:schemeClr val="tx1"/>
                </a:solidFill>
                <a:latin typeface="+mn-lt"/>
                <a:cs typeface="Arial" panose="020B0604020202020204" pitchFamily="34" charset="0"/>
              </a:rPr>
              <a:t>(including concrete, brick, </a:t>
            </a:r>
            <a:r>
              <a:rPr lang="en-US" dirty="0" err="1">
                <a:solidFill>
                  <a:schemeClr val="tx1"/>
                </a:solidFill>
                <a:latin typeface="+mn-lt"/>
                <a:cs typeface="Arial" panose="020B0604020202020204" pitchFamily="34" charset="0"/>
              </a:rPr>
              <a:t>soild</a:t>
            </a:r>
            <a:r>
              <a:rPr lang="en-US" dirty="0">
                <a:solidFill>
                  <a:schemeClr val="tx1"/>
                </a:solidFill>
                <a:latin typeface="+mn-lt"/>
                <a:cs typeface="Arial" panose="020B0604020202020204" pitchFamily="34" charset="0"/>
              </a:rPr>
              <a:t> and stones).</a:t>
            </a:r>
          </a:p>
          <a:p>
            <a:pPr marL="533072" indent="-533072"/>
            <a:r>
              <a:rPr lang="en-US" b="1" dirty="0">
                <a:solidFill>
                  <a:schemeClr val="tx1"/>
                </a:solidFill>
                <a:latin typeface="+mn-lt"/>
                <a:cs typeface="Arial" panose="020B0604020202020204" pitchFamily="34" charset="0"/>
              </a:rPr>
              <a:t>Opportunity 4 – </a:t>
            </a:r>
            <a:r>
              <a:rPr lang="en-US" dirty="0">
                <a:solidFill>
                  <a:schemeClr val="tx1"/>
                </a:solidFill>
                <a:latin typeface="+mn-lt"/>
                <a:cs typeface="Arial" panose="020B0604020202020204" pitchFamily="34" charset="0"/>
              </a:rPr>
              <a:t>Structural Steel and </a:t>
            </a:r>
            <a:r>
              <a:rPr lang="en-US" dirty="0" err="1">
                <a:solidFill>
                  <a:schemeClr val="tx1"/>
                </a:solidFill>
                <a:latin typeface="+mn-lt"/>
                <a:cs typeface="Arial" panose="020B0604020202020204" pitchFamily="34" charset="0"/>
              </a:rPr>
              <a:t>Aluminium</a:t>
            </a:r>
            <a:r>
              <a:rPr lang="en-US" dirty="0">
                <a:solidFill>
                  <a:schemeClr val="tx1"/>
                </a:solidFill>
                <a:latin typeface="+mn-lt"/>
                <a:cs typeface="Arial" panose="020B0604020202020204" pitchFamily="34" charset="0"/>
              </a:rPr>
              <a:t> Reuse.</a:t>
            </a:r>
          </a:p>
          <a:p>
            <a:pPr marL="533072" indent="-533072"/>
            <a:r>
              <a:rPr lang="en-US" b="1" dirty="0">
                <a:solidFill>
                  <a:schemeClr val="tx1"/>
                </a:solidFill>
                <a:latin typeface="+mn-lt"/>
                <a:cs typeface="Arial" panose="020B0604020202020204" pitchFamily="34" charset="0"/>
              </a:rPr>
              <a:t>Opportunity 5 – </a:t>
            </a:r>
            <a:r>
              <a:rPr lang="en-US" dirty="0">
                <a:solidFill>
                  <a:schemeClr val="tx1"/>
                </a:solidFill>
                <a:latin typeface="+mn-lt"/>
                <a:cs typeface="Arial" panose="020B0604020202020204" pitchFamily="34" charset="0"/>
              </a:rPr>
              <a:t>Closed loop and lean use of plasterboard</a:t>
            </a:r>
          </a:p>
          <a:p>
            <a:pPr marL="533072" indent="-533072"/>
            <a:r>
              <a:rPr lang="en-US" b="1" dirty="0">
                <a:solidFill>
                  <a:schemeClr val="tx1"/>
                </a:solidFill>
                <a:latin typeface="+mn-lt"/>
                <a:cs typeface="Arial" panose="020B0604020202020204" pitchFamily="34" charset="0"/>
              </a:rPr>
              <a:t>Opportunity 6 – </a:t>
            </a:r>
            <a:r>
              <a:rPr lang="en-US" dirty="0">
                <a:solidFill>
                  <a:schemeClr val="tx1"/>
                </a:solidFill>
                <a:latin typeface="+mn-lt"/>
                <a:cs typeface="Arial" panose="020B0604020202020204" pitchFamily="34" charset="0"/>
              </a:rPr>
              <a:t>Making retrofit and refurbishment projects more circular</a:t>
            </a:r>
          </a:p>
          <a:p>
            <a:pPr marL="533072" indent="-533072"/>
            <a:r>
              <a:rPr lang="en-US" b="1" dirty="0">
                <a:solidFill>
                  <a:schemeClr val="tx1"/>
                </a:solidFill>
                <a:latin typeface="+mn-lt"/>
                <a:cs typeface="Arial" panose="020B0604020202020204" pitchFamily="34" charset="0"/>
              </a:rPr>
              <a:t>Opportunity 7 – </a:t>
            </a:r>
            <a:r>
              <a:rPr lang="en-US" dirty="0">
                <a:solidFill>
                  <a:schemeClr val="tx1"/>
                </a:solidFill>
                <a:latin typeface="+mn-lt"/>
                <a:cs typeface="Arial" panose="020B0604020202020204" pitchFamily="34" charset="0"/>
              </a:rPr>
              <a:t>Infrastructure &amp; Regeneration Projects (including material banks &amp; reuse hubs)</a:t>
            </a:r>
          </a:p>
          <a:p>
            <a:pPr marL="533072" indent="-533072"/>
            <a:r>
              <a:rPr lang="en-US" b="1" dirty="0">
                <a:solidFill>
                  <a:schemeClr val="tx1"/>
                </a:solidFill>
                <a:latin typeface="+mn-lt"/>
                <a:cs typeface="Arial" panose="020B0604020202020204" pitchFamily="34" charset="0"/>
              </a:rPr>
              <a:t>Opportunity 8 – </a:t>
            </a:r>
            <a:r>
              <a:rPr lang="en-US" dirty="0">
                <a:solidFill>
                  <a:schemeClr val="tx1"/>
                </a:solidFill>
                <a:latin typeface="+mn-lt"/>
                <a:cs typeface="Arial" panose="020B0604020202020204" pitchFamily="34" charset="0"/>
              </a:rPr>
              <a:t>Improving Building </a:t>
            </a:r>
            <a:r>
              <a:rPr lang="en-US" dirty="0" err="1">
                <a:solidFill>
                  <a:schemeClr val="tx1"/>
                </a:solidFill>
                <a:latin typeface="+mn-lt"/>
                <a:cs typeface="Arial" panose="020B0604020202020204" pitchFamily="34" charset="0"/>
              </a:rPr>
              <a:t>Utilisation</a:t>
            </a:r>
            <a:r>
              <a:rPr lang="en-US" dirty="0">
                <a:solidFill>
                  <a:schemeClr val="tx1"/>
                </a:solidFill>
                <a:latin typeface="+mn-lt"/>
                <a:cs typeface="Arial" panose="020B0604020202020204" pitchFamily="34" charset="0"/>
              </a:rPr>
              <a:t> and Usage </a:t>
            </a:r>
          </a:p>
          <a:p>
            <a:pPr marL="533072" indent="-533072"/>
            <a:endParaRPr lang="en-US" dirty="0">
              <a:solidFill>
                <a:schemeClr val="tx1"/>
              </a:solidFill>
              <a:latin typeface="+mn-lt"/>
              <a:cs typeface="Arial" panose="020B0604020202020204" pitchFamily="34" charset="0"/>
            </a:endParaRPr>
          </a:p>
          <a:p>
            <a:pPr marL="533072" indent="-533072"/>
            <a:r>
              <a:rPr lang="en-US" dirty="0">
                <a:solidFill>
                  <a:schemeClr val="tx1"/>
                </a:solidFill>
                <a:latin typeface="+mn-lt"/>
                <a:cs typeface="Arial" panose="020B0604020202020204" pitchFamily="34" charset="0"/>
              </a:rPr>
              <a:t>These are some of the CE opportunities within the Scottish Construction Sector that are actively being explored.</a:t>
            </a:r>
          </a:p>
          <a:p>
            <a:pPr marL="533072" indent="-533072"/>
            <a:endParaRPr lang="en-US" dirty="0">
              <a:solidFill>
                <a:schemeClr val="tx1"/>
              </a:solidFill>
              <a:latin typeface="+mn-lt"/>
              <a:cs typeface="Arial" panose="020B0604020202020204" pitchFamily="34" charset="0"/>
            </a:endParaRPr>
          </a:p>
          <a:p>
            <a:pPr marL="533072" indent="-533072"/>
            <a:r>
              <a:rPr lang="en-US" dirty="0">
                <a:solidFill>
                  <a:schemeClr val="tx1"/>
                </a:solidFill>
                <a:latin typeface="+mn-lt"/>
                <a:cs typeface="Arial" panose="020B0604020202020204" pitchFamily="34" charset="0"/>
              </a:rPr>
              <a:t>This leads us into our final slideshow, which looks at existing and proposed Business Models for the Construction Industry, within a Circular Economy.</a:t>
            </a:r>
          </a:p>
          <a:p>
            <a:endParaRPr lang="en-GB" dirty="0">
              <a:solidFill>
                <a:schemeClr val="tx1"/>
              </a:solidFill>
              <a:latin typeface="+mn-lt"/>
            </a:endParaRP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21</a:t>
            </a:fld>
            <a:endParaRPr lang="en-GB"/>
          </a:p>
        </p:txBody>
      </p:sp>
    </p:spTree>
    <p:extLst>
      <p:ext uri="{BB962C8B-B14F-4D97-AF65-F5344CB8AC3E}">
        <p14:creationId xmlns:p14="http://schemas.microsoft.com/office/powerpoint/2010/main" val="281864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Here is a reminder of the topics covered in the second slideshow.</a:t>
            </a:r>
            <a:endParaRPr lang="en-GB" dirty="0">
              <a:solidFill>
                <a:schemeClr val="tx1"/>
              </a:solidFill>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22</a:t>
            </a:fld>
            <a:endParaRPr lang="en-GB"/>
          </a:p>
        </p:txBody>
      </p:sp>
    </p:spTree>
    <p:extLst>
      <p:ext uri="{BB962C8B-B14F-4D97-AF65-F5344CB8AC3E}">
        <p14:creationId xmlns:p14="http://schemas.microsoft.com/office/powerpoint/2010/main" val="273323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t>
            </a:r>
            <a:r>
              <a:rPr lang="en-GB" dirty="0" smtClean="0"/>
              <a:t>three </a:t>
            </a:r>
            <a:r>
              <a:rPr lang="en-GB" b="1" dirty="0" smtClean="0"/>
              <a:t>Topics</a:t>
            </a:r>
            <a:r>
              <a:rPr lang="en-GB" dirty="0" smtClean="0"/>
              <a:t> </a:t>
            </a:r>
            <a:r>
              <a:rPr lang="en-GB" dirty="0"/>
              <a:t>we will </a:t>
            </a:r>
            <a:r>
              <a:rPr lang="en-GB" dirty="0" smtClean="0"/>
              <a:t>cover</a:t>
            </a:r>
            <a:r>
              <a:rPr lang="en-GB" baseline="0" dirty="0" smtClean="0"/>
              <a:t> in session 2.</a:t>
            </a:r>
            <a:endParaRPr lang="en-GB" dirty="0"/>
          </a:p>
        </p:txBody>
      </p:sp>
      <p:sp>
        <p:nvSpPr>
          <p:cNvPr id="4" name="Slide Number Placeholder 3"/>
          <p:cNvSpPr>
            <a:spLocks noGrp="1"/>
          </p:cNvSpPr>
          <p:nvPr>
            <p:ph type="sldNum" sz="quarter" idx="5"/>
          </p:nvPr>
        </p:nvSpPr>
        <p:spPr/>
        <p:txBody>
          <a:bodyPr/>
          <a:lstStyle/>
          <a:p>
            <a:fld id="{787E791A-5190-43F8-B4AC-E9CE9A7F40B9}" type="slidenum">
              <a:rPr lang="en-GB" smtClean="0"/>
              <a:pPr/>
              <a:t>3</a:t>
            </a:fld>
            <a:endParaRPr lang="en-GB"/>
          </a:p>
        </p:txBody>
      </p:sp>
    </p:spTree>
    <p:extLst>
      <p:ext uri="{BB962C8B-B14F-4D97-AF65-F5344CB8AC3E}">
        <p14:creationId xmlns:p14="http://schemas.microsoft.com/office/powerpoint/2010/main" val="158739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t>
            </a:r>
            <a:r>
              <a:rPr lang="en-GB" b="1" dirty="0" smtClean="0"/>
              <a:t>Learning Outcomes </a:t>
            </a:r>
            <a:r>
              <a:rPr lang="en-GB" dirty="0" smtClean="0"/>
              <a:t>you will be expected to achieve</a:t>
            </a:r>
            <a:r>
              <a:rPr lang="en-GB" baseline="0" dirty="0" smtClean="0"/>
              <a:t> within this session.</a:t>
            </a:r>
            <a:endParaRPr lang="en-GB" dirty="0"/>
          </a:p>
        </p:txBody>
      </p:sp>
      <p:sp>
        <p:nvSpPr>
          <p:cNvPr id="4" name="Slide Number Placeholder 3"/>
          <p:cNvSpPr>
            <a:spLocks noGrp="1"/>
          </p:cNvSpPr>
          <p:nvPr>
            <p:ph type="sldNum" sz="quarter" idx="5"/>
          </p:nvPr>
        </p:nvSpPr>
        <p:spPr/>
        <p:txBody>
          <a:bodyPr/>
          <a:lstStyle/>
          <a:p>
            <a:fld id="{787E791A-5190-43F8-B4AC-E9CE9A7F40B9}" type="slidenum">
              <a:rPr lang="en-GB" smtClean="0"/>
              <a:pPr/>
              <a:t>4</a:t>
            </a:fld>
            <a:endParaRPr lang="en-GB"/>
          </a:p>
        </p:txBody>
      </p:sp>
    </p:spTree>
    <p:extLst>
      <p:ext uri="{BB962C8B-B14F-4D97-AF65-F5344CB8AC3E}">
        <p14:creationId xmlns:p14="http://schemas.microsoft.com/office/powerpoint/2010/main" val="352538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At</a:t>
            </a:r>
            <a:r>
              <a:rPr lang="en-GB" baseline="0" dirty="0">
                <a:solidFill>
                  <a:schemeClr val="tx1"/>
                </a:solidFill>
              </a:rPr>
              <a:t> the core of the Circular Economy </a:t>
            </a:r>
            <a:r>
              <a:rPr lang="en-GB" baseline="0" dirty="0" smtClean="0">
                <a:solidFill>
                  <a:schemeClr val="tx1"/>
                </a:solidFill>
              </a:rPr>
              <a:t>concept, in construction in particular, </a:t>
            </a:r>
            <a:r>
              <a:rPr lang="en-GB" baseline="0" dirty="0">
                <a:solidFill>
                  <a:schemeClr val="tx1"/>
                </a:solidFill>
              </a:rPr>
              <a:t>is the principle of </a:t>
            </a:r>
            <a:r>
              <a:rPr lang="en-GB" b="1" baseline="0" dirty="0">
                <a:solidFill>
                  <a:schemeClr val="tx1"/>
                </a:solidFill>
              </a:rPr>
              <a:t>Waste Reduction</a:t>
            </a:r>
            <a:r>
              <a:rPr lang="en-GB" baseline="0" dirty="0">
                <a:solidFill>
                  <a:schemeClr val="tx1"/>
                </a:solidFill>
              </a:rPr>
              <a:t>.  </a:t>
            </a:r>
            <a:r>
              <a:rPr lang="en-GB" dirty="0">
                <a:solidFill>
                  <a:schemeClr val="tx1"/>
                </a:solidFill>
              </a:rPr>
              <a:t>The </a:t>
            </a:r>
            <a:r>
              <a:rPr lang="en-GB" b="1" dirty="0">
                <a:solidFill>
                  <a:schemeClr val="tx1"/>
                </a:solidFill>
              </a:rPr>
              <a:t>Waste Hierarchy Model </a:t>
            </a:r>
            <a:r>
              <a:rPr lang="en-GB" dirty="0">
                <a:solidFill>
                  <a:schemeClr val="tx1"/>
                </a:solidFill>
              </a:rPr>
              <a:t>is an environmental waste management tool to illustrate how the reduction of waste should be achieved,</a:t>
            </a:r>
            <a:r>
              <a:rPr lang="en-GB" baseline="0" dirty="0">
                <a:solidFill>
                  <a:schemeClr val="tx1"/>
                </a:solidFill>
              </a:rPr>
              <a:t> </a:t>
            </a:r>
            <a:r>
              <a:rPr lang="en-GB" b="1" baseline="0" dirty="0">
                <a:solidFill>
                  <a:schemeClr val="tx1"/>
                </a:solidFill>
              </a:rPr>
              <a:t>particularly with respect to the use of materials.  </a:t>
            </a:r>
            <a:r>
              <a:rPr lang="en-GB" b="0" baseline="0" dirty="0">
                <a:solidFill>
                  <a:schemeClr val="tx1"/>
                </a:solidFill>
              </a:rPr>
              <a:t>This is of </a:t>
            </a:r>
            <a:r>
              <a:rPr lang="en-GB" b="0" baseline="0" dirty="0" smtClean="0">
                <a:solidFill>
                  <a:schemeClr val="tx1"/>
                </a:solidFill>
              </a:rPr>
              <a:t>great relevance </a:t>
            </a:r>
            <a:r>
              <a:rPr lang="en-GB" b="0" baseline="0" dirty="0">
                <a:solidFill>
                  <a:schemeClr val="tx1"/>
                </a:solidFill>
              </a:rPr>
              <a:t>to the Construction Industry.</a:t>
            </a:r>
            <a:endParaRPr lang="en-GB" b="0" dirty="0">
              <a:solidFill>
                <a:schemeClr val="tx1"/>
              </a:solidFill>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5</a:t>
            </a:fld>
            <a:endParaRPr lang="en-GB"/>
          </a:p>
        </p:txBody>
      </p:sp>
    </p:spTree>
    <p:extLst>
      <p:ext uri="{BB962C8B-B14F-4D97-AF65-F5344CB8AC3E}">
        <p14:creationId xmlns:p14="http://schemas.microsoft.com/office/powerpoint/2010/main" val="313184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This diagram illustrates</a:t>
            </a:r>
            <a:r>
              <a:rPr lang="en-GB" baseline="0" dirty="0" smtClean="0">
                <a:solidFill>
                  <a:schemeClr val="tx1"/>
                </a:solidFill>
              </a:rPr>
              <a:t> the Waste Hierarchy model.  </a:t>
            </a:r>
            <a:r>
              <a:rPr lang="en-GB" dirty="0">
                <a:solidFill>
                  <a:schemeClr val="tx1"/>
                </a:solidFill>
              </a:rPr>
              <a:t>It operates on the basis of extracting maximum value from the resources we use.  It sets out a scale of preference for different Circular practices, from </a:t>
            </a:r>
            <a:r>
              <a:rPr lang="en-GB" b="1" dirty="0">
                <a:solidFill>
                  <a:schemeClr val="tx1"/>
                </a:solidFill>
              </a:rPr>
              <a:t>Prevention</a:t>
            </a:r>
            <a:r>
              <a:rPr lang="en-GB" dirty="0">
                <a:solidFill>
                  <a:schemeClr val="tx1"/>
                </a:solidFill>
              </a:rPr>
              <a:t> of the need to undertake an activity or replace a product, through to the least preferable option of </a:t>
            </a:r>
            <a:r>
              <a:rPr lang="en-GB" b="1" dirty="0">
                <a:solidFill>
                  <a:schemeClr val="tx1"/>
                </a:solidFill>
              </a:rPr>
              <a:t>Disposal or Landfill</a:t>
            </a:r>
            <a:r>
              <a:rPr lang="en-GB" dirty="0">
                <a:solidFill>
                  <a:schemeClr val="tx1"/>
                </a:solidFill>
              </a:rPr>
              <a:t>, which should be avoided altogether where possible.  </a:t>
            </a:r>
            <a:r>
              <a:rPr lang="en-GB" b="1" dirty="0">
                <a:solidFill>
                  <a:schemeClr val="tx1"/>
                </a:solidFill>
              </a:rPr>
              <a:t>It is important to understand the differences between each layer of the Waste </a:t>
            </a:r>
            <a:r>
              <a:rPr lang="en-GB" b="1" dirty="0" smtClean="0">
                <a:solidFill>
                  <a:schemeClr val="tx1"/>
                </a:solidFill>
              </a:rPr>
              <a:t>Hierarchy…</a:t>
            </a:r>
            <a:endParaRPr lang="en-GB" b="1" dirty="0">
              <a:solidFill>
                <a:schemeClr val="tx1"/>
              </a:solidFill>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6</a:t>
            </a:fld>
            <a:endParaRPr lang="en-GB"/>
          </a:p>
        </p:txBody>
      </p:sp>
    </p:spTree>
    <p:extLst>
      <p:ext uri="{BB962C8B-B14F-4D97-AF65-F5344CB8AC3E}">
        <p14:creationId xmlns:p14="http://schemas.microsoft.com/office/powerpoint/2010/main" val="357623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533072" indent="-533072"/>
            <a:r>
              <a:rPr lang="en-GB" b="1" dirty="0" smtClean="0">
                <a:solidFill>
                  <a:schemeClr val="tx1"/>
                </a:solidFill>
                <a:latin typeface="+mn-lt"/>
              </a:rPr>
              <a:t>These</a:t>
            </a:r>
            <a:r>
              <a:rPr lang="en-GB" b="1" baseline="0" dirty="0" smtClean="0">
                <a:solidFill>
                  <a:schemeClr val="tx1"/>
                </a:solidFill>
                <a:latin typeface="+mn-lt"/>
              </a:rPr>
              <a:t> definitions are set out to improve / clarify your understanding of the terms, as they apply to the Waste Hierarchy.  They apply to decision-making by all  construction project Stakeholders, at all stages of a building lifecycle, but particularly at the design and conception stage of a new building project or conversion / adaptation.</a:t>
            </a:r>
          </a:p>
          <a:p>
            <a:pPr marL="533072" indent="-533072"/>
            <a:endParaRPr lang="en-GB" b="1" dirty="0" smtClean="0">
              <a:solidFill>
                <a:schemeClr val="tx1"/>
              </a:solidFill>
              <a:latin typeface="+mn-lt"/>
            </a:endParaRPr>
          </a:p>
          <a:p>
            <a:pPr marL="533072" indent="-533072"/>
            <a:r>
              <a:rPr lang="en-GB" b="1" dirty="0" smtClean="0">
                <a:solidFill>
                  <a:schemeClr val="tx1"/>
                </a:solidFill>
                <a:latin typeface="+mn-lt"/>
              </a:rPr>
              <a:t>Prevention</a:t>
            </a:r>
            <a:r>
              <a:rPr lang="en-GB" b="1" dirty="0">
                <a:solidFill>
                  <a:schemeClr val="tx1"/>
                </a:solidFill>
                <a:latin typeface="+mn-lt"/>
              </a:rPr>
              <a:t>:  </a:t>
            </a:r>
            <a:r>
              <a:rPr lang="en-GB" b="0" i="1" dirty="0" smtClean="0">
                <a:solidFill>
                  <a:schemeClr val="tx1"/>
                </a:solidFill>
                <a:latin typeface="+mn-lt"/>
              </a:rPr>
              <a:t>This asks stakeholders to</a:t>
            </a:r>
            <a:r>
              <a:rPr lang="en-GB" b="0" i="1" baseline="0" dirty="0" smtClean="0">
                <a:solidFill>
                  <a:schemeClr val="tx1"/>
                </a:solidFill>
                <a:latin typeface="+mn-lt"/>
              </a:rPr>
              <a:t> first consider whether a new project needs to be undertaken.  Also, to consider</a:t>
            </a:r>
            <a:r>
              <a:rPr lang="en-GB" b="0" i="1" dirty="0" smtClean="0">
                <a:solidFill>
                  <a:schemeClr val="tx1"/>
                </a:solidFill>
                <a:latin typeface="+mn-lt"/>
              </a:rPr>
              <a:t> </a:t>
            </a:r>
            <a:r>
              <a:rPr lang="en-GB" b="0" i="1" dirty="0">
                <a:solidFill>
                  <a:schemeClr val="tx1"/>
                </a:solidFill>
                <a:latin typeface="+mn-lt"/>
              </a:rPr>
              <a:t>not using, or eliminating the need for new materials or products.  It is essentially the process of streamlining in advance of actions being taken.  For Construction Clients, this may involve seriously questioning whether a new building is needed in the first place, or the minimisation of using non-circular products or new raw materials.</a:t>
            </a:r>
          </a:p>
          <a:p>
            <a:pPr marL="533072" indent="-533072"/>
            <a:endParaRPr lang="en-GB" b="0" dirty="0">
              <a:solidFill>
                <a:schemeClr val="tx1"/>
              </a:solidFill>
              <a:latin typeface="+mn-lt"/>
            </a:endParaRPr>
          </a:p>
          <a:p>
            <a:pPr marL="533072" indent="-533072"/>
            <a:r>
              <a:rPr lang="en-GB" b="1" dirty="0">
                <a:solidFill>
                  <a:schemeClr val="tx1"/>
                </a:solidFill>
                <a:latin typeface="+mn-lt"/>
              </a:rPr>
              <a:t>Reuse &amp;</a:t>
            </a:r>
            <a:r>
              <a:rPr lang="en-GB" b="1" baseline="0" dirty="0">
                <a:solidFill>
                  <a:schemeClr val="tx1"/>
                </a:solidFill>
                <a:latin typeface="+mn-lt"/>
              </a:rPr>
              <a:t> Repair: </a:t>
            </a:r>
            <a:r>
              <a:rPr lang="en-US" i="1" dirty="0">
                <a:solidFill>
                  <a:schemeClr val="tx1"/>
                </a:solidFill>
                <a:latin typeface="+mn-lt"/>
                <a:cs typeface="Arial" panose="020B0604020202020204" pitchFamily="34" charset="0"/>
              </a:rPr>
              <a:t>Going further to retain a product for it’s original purpose for as long as possible, </a:t>
            </a:r>
            <a:r>
              <a:rPr lang="en-US" i="1" dirty="0" err="1">
                <a:solidFill>
                  <a:schemeClr val="tx1"/>
                </a:solidFill>
                <a:latin typeface="+mn-lt"/>
                <a:cs typeface="Arial" panose="020B0604020202020204" pitchFamily="34" charset="0"/>
              </a:rPr>
              <a:t>utilising</a:t>
            </a:r>
            <a:r>
              <a:rPr lang="en-US" i="1" dirty="0">
                <a:solidFill>
                  <a:schemeClr val="tx1"/>
                </a:solidFill>
                <a:latin typeface="+mn-lt"/>
                <a:cs typeface="Arial" panose="020B0604020202020204" pitchFamily="34" charset="0"/>
              </a:rPr>
              <a:t> good maintenance or repair.  At present many items that could be used by others, such as washing machines or sofas, go to landfill.  In Scotland, 304,000 individual 3-seater sofas and 151,000 washing machines end up in landfill (https://www.zerowastescotland.org.uk/circular-economy/reuse-repair).  Many of these items still have a lifespan when they are disposed of and therefore provide an opportunity to </a:t>
            </a:r>
            <a:r>
              <a:rPr lang="en-US" i="1" dirty="0" err="1">
                <a:solidFill>
                  <a:schemeClr val="tx1"/>
                </a:solidFill>
                <a:latin typeface="+mn-lt"/>
                <a:cs typeface="Arial" panose="020B0604020202020204" pitchFamily="34" charset="0"/>
              </a:rPr>
              <a:t>realise</a:t>
            </a:r>
            <a:r>
              <a:rPr lang="en-US" i="1" dirty="0">
                <a:solidFill>
                  <a:schemeClr val="tx1"/>
                </a:solidFill>
                <a:latin typeface="+mn-lt"/>
                <a:cs typeface="Arial" panose="020B0604020202020204" pitchFamily="34" charset="0"/>
              </a:rPr>
              <a:t> the ambitions of the Circular Economy.</a:t>
            </a:r>
          </a:p>
          <a:p>
            <a:pPr marL="533072" indent="-533072"/>
            <a:endParaRPr lang="en-US" b="1" dirty="0">
              <a:solidFill>
                <a:schemeClr val="tx1"/>
              </a:solidFill>
              <a:latin typeface="+mn-lt"/>
              <a:cs typeface="Arial" panose="020B0604020202020204" pitchFamily="34" charset="0"/>
            </a:endParaRPr>
          </a:p>
          <a:p>
            <a:pPr marL="533072" indent="-533072"/>
            <a:r>
              <a:rPr lang="en-US" b="1" dirty="0">
                <a:solidFill>
                  <a:schemeClr val="tx1"/>
                </a:solidFill>
                <a:latin typeface="+mn-lt"/>
                <a:cs typeface="Arial" panose="020B0604020202020204" pitchFamily="34" charset="0"/>
              </a:rPr>
              <a:t>Remanufacture: </a:t>
            </a:r>
            <a:r>
              <a:rPr lang="en-US" i="1" dirty="0">
                <a:solidFill>
                  <a:schemeClr val="tx1"/>
                </a:solidFill>
                <a:latin typeface="+mn-lt"/>
                <a:cs typeface="Arial" panose="020B0604020202020204" pitchFamily="34" charset="0"/>
              </a:rPr>
              <a:t>Recovering, disassembling, repairing, reassembly, resulting in a fresh as new product similar to the original.  This involves more processing than ‘Repair or Reuse’, with re-manufacturing companies requiring transport for collection and facilities for the re-manufacturing process.  The benefit of this process is that in theory the product can be returned to it’s original value, retaining it’s potential via a process that involves fewer new raw materials.</a:t>
            </a:r>
            <a:endParaRPr lang="en-US" b="1" i="1" dirty="0">
              <a:solidFill>
                <a:schemeClr val="tx1"/>
              </a:solidFill>
              <a:latin typeface="+mn-lt"/>
              <a:cs typeface="Arial" panose="020B0604020202020204" pitchFamily="34" charset="0"/>
            </a:endParaRPr>
          </a:p>
          <a:p>
            <a:pPr marL="533072" indent="-533072"/>
            <a:endParaRPr lang="en-US" b="1" dirty="0">
              <a:solidFill>
                <a:schemeClr val="tx1"/>
              </a:solidFill>
              <a:latin typeface="+mn-lt"/>
              <a:cs typeface="Arial" panose="020B0604020202020204" pitchFamily="34" charset="0"/>
            </a:endParaRP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7</a:t>
            </a:fld>
            <a:endParaRPr lang="en-GB"/>
          </a:p>
        </p:txBody>
      </p:sp>
    </p:spTree>
    <p:extLst>
      <p:ext uri="{BB962C8B-B14F-4D97-AF65-F5344CB8AC3E}">
        <p14:creationId xmlns:p14="http://schemas.microsoft.com/office/powerpoint/2010/main" val="22492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3072" indent="-533072"/>
            <a:r>
              <a:rPr lang="en-US" b="1" dirty="0">
                <a:solidFill>
                  <a:schemeClr val="tx1"/>
                </a:solidFill>
                <a:latin typeface="+mn-lt"/>
                <a:cs typeface="Arial" panose="020B0604020202020204" pitchFamily="34" charset="0"/>
              </a:rPr>
              <a:t>Recycling:  </a:t>
            </a:r>
            <a:r>
              <a:rPr lang="en-US" i="1" dirty="0">
                <a:solidFill>
                  <a:schemeClr val="tx1"/>
                </a:solidFill>
                <a:latin typeface="+mn-lt"/>
                <a:cs typeface="Arial" panose="020B0604020202020204" pitchFamily="34" charset="0"/>
              </a:rPr>
              <a:t>Typically a downgrading process involving the breaking down or re-processing of a product into a new product with inferior integrity to the original.  For example, the Nike Grind product (https://</a:t>
            </a:r>
            <a:r>
              <a:rPr lang="en-US" i="1" dirty="0" err="1">
                <a:solidFill>
                  <a:schemeClr val="tx1"/>
                </a:solidFill>
                <a:latin typeface="+mn-lt"/>
                <a:cs typeface="Arial" panose="020B0604020202020204" pitchFamily="34" charset="0"/>
              </a:rPr>
              <a:t>www.nikegrind.com</a:t>
            </a:r>
            <a:r>
              <a:rPr lang="en-US" i="1" dirty="0">
                <a:solidFill>
                  <a:schemeClr val="tx1"/>
                </a:solidFill>
                <a:latin typeface="+mn-lt"/>
                <a:cs typeface="Arial" panose="020B0604020202020204" pitchFamily="34" charset="0"/>
              </a:rPr>
              <a:t>), which uses the recycled soles of trainers to create rubber surfacing for play areas or sports fields, is a product that will need to be disposed of once it has been used.  Although it uses a product that was previously waste – it does not retain the value of the rubber soles beyond the first recycling process. </a:t>
            </a:r>
          </a:p>
          <a:p>
            <a:pPr marL="533072" indent="-533072"/>
            <a:endParaRPr lang="en-US" i="1" dirty="0">
              <a:solidFill>
                <a:schemeClr val="tx1"/>
              </a:solidFill>
              <a:latin typeface="+mn-lt"/>
              <a:cs typeface="Arial" panose="020B0604020202020204" pitchFamily="34" charset="0"/>
            </a:endParaRPr>
          </a:p>
          <a:p>
            <a:pPr marL="533072" indent="-533072"/>
            <a:r>
              <a:rPr lang="en-US" b="1" dirty="0">
                <a:solidFill>
                  <a:schemeClr val="tx1"/>
                </a:solidFill>
                <a:latin typeface="+mn-lt"/>
                <a:cs typeface="Arial" panose="020B0604020202020204" pitchFamily="34" charset="0"/>
              </a:rPr>
              <a:t>Recovery:</a:t>
            </a:r>
            <a:r>
              <a:rPr lang="en-US" dirty="0">
                <a:solidFill>
                  <a:schemeClr val="tx1"/>
                </a:solidFill>
                <a:latin typeface="+mn-lt"/>
                <a:cs typeface="Arial" panose="020B0604020202020204" pitchFamily="34" charset="0"/>
              </a:rPr>
              <a:t> </a:t>
            </a:r>
            <a:r>
              <a:rPr lang="en-US" i="1" dirty="0">
                <a:solidFill>
                  <a:schemeClr val="tx1"/>
                </a:solidFill>
                <a:latin typeface="+mn-lt"/>
                <a:cs typeface="Arial" panose="020B0604020202020204" pitchFamily="34" charset="0"/>
              </a:rPr>
              <a:t>Recovery of energy or fuel from a resource at the end of it’s lifespan </a:t>
            </a:r>
            <a:r>
              <a:rPr lang="en-US" i="1" dirty="0" err="1">
                <a:solidFill>
                  <a:schemeClr val="tx1"/>
                </a:solidFill>
                <a:latin typeface="+mn-lt"/>
                <a:cs typeface="Arial" panose="020B0604020202020204" pitchFamily="34" charset="0"/>
              </a:rPr>
              <a:t>e.g</a:t>
            </a:r>
            <a:r>
              <a:rPr lang="en-US" i="1" dirty="0">
                <a:solidFill>
                  <a:schemeClr val="tx1"/>
                </a:solidFill>
                <a:latin typeface="+mn-lt"/>
                <a:cs typeface="Arial" panose="020B0604020202020204" pitchFamily="34" charset="0"/>
              </a:rPr>
              <a:t> through incineration or anaerobic digestion.  This may be a more beneficial process than sending to Landfill in many circumstances.</a:t>
            </a:r>
          </a:p>
          <a:p>
            <a:pPr marL="533072" indent="-533072"/>
            <a:endParaRPr lang="en-US" b="1" dirty="0">
              <a:solidFill>
                <a:schemeClr val="tx1"/>
              </a:solidFill>
              <a:latin typeface="+mn-lt"/>
              <a:cs typeface="Arial" panose="020B0604020202020204" pitchFamily="34" charset="0"/>
            </a:endParaRPr>
          </a:p>
          <a:p>
            <a:pPr marL="533072" indent="-533072"/>
            <a:r>
              <a:rPr lang="en-US" b="1" dirty="0">
                <a:solidFill>
                  <a:schemeClr val="tx1"/>
                </a:solidFill>
                <a:latin typeface="+mn-lt"/>
                <a:cs typeface="Arial" panose="020B0604020202020204" pitchFamily="34" charset="0"/>
              </a:rPr>
              <a:t>Disposal:  </a:t>
            </a:r>
            <a:r>
              <a:rPr lang="en-US" i="1" dirty="0">
                <a:solidFill>
                  <a:schemeClr val="tx1"/>
                </a:solidFill>
                <a:latin typeface="+mn-lt"/>
                <a:cs typeface="Arial" panose="020B0604020202020204" pitchFamily="34" charset="0"/>
              </a:rPr>
              <a:t>Residual waste may be inevitable in certain circumstances, even if the above processes have all been considered and undertaken properly.  Disposal to Landfill may be the result, but treatment of waste to remove harmful or hazardous substances should be considered even in advance of landfill.</a:t>
            </a:r>
            <a:endParaRPr lang="en-US" b="1" i="1" dirty="0">
              <a:solidFill>
                <a:schemeClr val="tx1"/>
              </a:solidFill>
              <a:latin typeface="+mn-lt"/>
              <a:cs typeface="Arial" panose="020B0604020202020204" pitchFamily="34" charset="0"/>
            </a:endParaRPr>
          </a:p>
          <a:p>
            <a:pPr marL="533072" indent="-533072"/>
            <a:endParaRPr lang="en-US" i="1" dirty="0">
              <a:solidFill>
                <a:schemeClr val="tx1"/>
              </a:solidFill>
              <a:latin typeface="+mn-lt"/>
              <a:cs typeface="Arial" panose="020B0604020202020204" pitchFamily="34" charset="0"/>
            </a:endParaRPr>
          </a:p>
          <a:p>
            <a:pPr marL="533072" indent="-533072"/>
            <a:endParaRPr lang="en-US" b="1" dirty="0">
              <a:solidFill>
                <a:schemeClr val="tx1"/>
              </a:solidFill>
              <a:latin typeface="+mn-lt"/>
              <a:cs typeface="Arial" panose="020B0604020202020204" pitchFamily="34" charset="0"/>
            </a:endParaRPr>
          </a:p>
          <a:p>
            <a:pPr marL="533072" indent="-533072"/>
            <a:endParaRPr lang="en-US" b="1" dirty="0">
              <a:solidFill>
                <a:schemeClr val="tx1"/>
              </a:solidFill>
              <a:latin typeface="+mn-lt"/>
              <a:cs typeface="Arial" panose="020B0604020202020204" pitchFamily="34" charset="0"/>
            </a:endParaRP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8</a:t>
            </a:fld>
            <a:endParaRPr lang="en-GB"/>
          </a:p>
        </p:txBody>
      </p:sp>
    </p:spTree>
    <p:extLst>
      <p:ext uri="{BB962C8B-B14F-4D97-AF65-F5344CB8AC3E}">
        <p14:creationId xmlns:p14="http://schemas.microsoft.com/office/powerpoint/2010/main" val="123967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dirty="0">
                <a:solidFill>
                  <a:schemeClr val="tx1"/>
                </a:solidFill>
                <a:latin typeface="+mn-lt"/>
                <a:cs typeface="Arial" panose="020B0604020202020204" pitchFamily="34" charset="0"/>
              </a:rPr>
              <a:t>At present, there are circular practices that are used in the Construction Sector, which include the following:</a:t>
            </a:r>
          </a:p>
          <a:p>
            <a:endParaRPr lang="en-GB" sz="1200" b="1" dirty="0">
              <a:solidFill>
                <a:schemeClr val="tx1"/>
              </a:solidFill>
              <a:latin typeface="+mn-lt"/>
              <a:cs typeface="Arial" panose="020B0604020202020204" pitchFamily="34" charset="0"/>
            </a:endParaRPr>
          </a:p>
          <a:p>
            <a:r>
              <a:rPr lang="en-GB" sz="1200" b="1" dirty="0">
                <a:solidFill>
                  <a:schemeClr val="tx1"/>
                </a:solidFill>
                <a:latin typeface="+mn-lt"/>
                <a:cs typeface="Arial" panose="020B0604020202020204" pitchFamily="34" charset="0"/>
              </a:rPr>
              <a:t>PREVENTION</a:t>
            </a:r>
          </a:p>
          <a:p>
            <a:r>
              <a:rPr lang="en-GB" sz="1200" dirty="0">
                <a:solidFill>
                  <a:schemeClr val="tx1"/>
                </a:solidFill>
                <a:latin typeface="+mn-lt"/>
                <a:cs typeface="Arial" panose="020B0604020202020204" pitchFamily="34" charset="0"/>
              </a:rPr>
              <a:t>Early planning and smart design thinking can go a long way to avoid the generation of waste.  Planning tools such as </a:t>
            </a:r>
            <a:r>
              <a:rPr lang="en-GB" sz="1200" b="1" dirty="0">
                <a:solidFill>
                  <a:schemeClr val="tx1"/>
                </a:solidFill>
                <a:latin typeface="+mn-lt"/>
                <a:cs typeface="Arial" panose="020B0604020202020204" pitchFamily="34" charset="0"/>
              </a:rPr>
              <a:t>Net Waste Tool </a:t>
            </a:r>
            <a:r>
              <a:rPr lang="en-GB" sz="1200" dirty="0">
                <a:solidFill>
                  <a:schemeClr val="tx1"/>
                </a:solidFill>
                <a:latin typeface="+mn-lt"/>
                <a:cs typeface="Arial" panose="020B0604020202020204" pitchFamily="34" charset="0"/>
              </a:rPr>
              <a:t>are designed to help plan for the avoidance of waste generation and provide insight into the potential savings</a:t>
            </a:r>
          </a:p>
          <a:p>
            <a:pPr marL="533072" indent="-533072">
              <a:buFont typeface="Arial" panose="020B0604020202020204" pitchFamily="34" charset="0"/>
              <a:buChar char="•"/>
            </a:pPr>
            <a:endParaRPr lang="en-GB" sz="1200" dirty="0">
              <a:solidFill>
                <a:schemeClr val="tx1"/>
              </a:solidFill>
              <a:latin typeface="+mn-lt"/>
              <a:cs typeface="Arial" panose="020B0604020202020204" pitchFamily="34" charset="0"/>
            </a:endParaRPr>
          </a:p>
          <a:p>
            <a:r>
              <a:rPr lang="en-GB" sz="1200" b="1" dirty="0">
                <a:solidFill>
                  <a:schemeClr val="tx1"/>
                </a:solidFill>
                <a:latin typeface="+mn-lt"/>
                <a:cs typeface="Arial" panose="020B0604020202020204" pitchFamily="34" charset="0"/>
              </a:rPr>
              <a:t>REUSE AND RECYCLING</a:t>
            </a:r>
          </a:p>
          <a:p>
            <a:r>
              <a:rPr lang="en-GB" sz="1200" dirty="0">
                <a:solidFill>
                  <a:schemeClr val="tx1"/>
                </a:solidFill>
                <a:latin typeface="+mn-lt"/>
                <a:cs typeface="Arial" panose="020B0604020202020204" pitchFamily="34" charset="0"/>
              </a:rPr>
              <a:t>Construction waste is inevitable, but the use of </a:t>
            </a:r>
            <a:r>
              <a:rPr lang="en-GB" sz="1200" b="1" dirty="0">
                <a:solidFill>
                  <a:schemeClr val="tx1"/>
                </a:solidFill>
                <a:latin typeface="+mn-lt"/>
                <a:cs typeface="Arial" panose="020B0604020202020204" pitchFamily="34" charset="0"/>
              </a:rPr>
              <a:t>Site Waste Management Plans </a:t>
            </a:r>
            <a:r>
              <a:rPr lang="en-GB" sz="1200" dirty="0">
                <a:solidFill>
                  <a:schemeClr val="tx1"/>
                </a:solidFill>
                <a:latin typeface="+mn-lt"/>
                <a:cs typeface="Arial" panose="020B0604020202020204" pitchFamily="34" charset="0"/>
              </a:rPr>
              <a:t>as a site-based approach to identifying waste and maintaining on-site segregation will provide financial savings through material reuse and recycling and avoided landfill costs.</a:t>
            </a:r>
          </a:p>
          <a:p>
            <a:endParaRPr lang="en-GB" sz="1200" dirty="0">
              <a:solidFill>
                <a:schemeClr val="tx1"/>
              </a:solidFill>
              <a:latin typeface="+mn-lt"/>
              <a:cs typeface="Arial" panose="020B0604020202020204" pitchFamily="34" charset="0"/>
            </a:endParaRPr>
          </a:p>
          <a:p>
            <a:r>
              <a:rPr lang="en-GB" sz="1200" dirty="0">
                <a:solidFill>
                  <a:schemeClr val="tx1"/>
                </a:solidFill>
                <a:latin typeface="+mn-lt"/>
                <a:cs typeface="Arial" panose="020B0604020202020204" pitchFamily="34" charset="0"/>
              </a:rPr>
              <a:t>It must be stressed that these may be contributory factors in working towards a Circular Economy, but they do not close the loop entirely and will need to be supported by a number of further steps / measures.</a:t>
            </a:r>
          </a:p>
          <a:p>
            <a:endParaRPr lang="en-GB" sz="1200" dirty="0">
              <a:solidFill>
                <a:schemeClr val="tx1"/>
              </a:solidFill>
              <a:latin typeface="+mn-lt"/>
              <a:cs typeface="Arial" panose="020B0604020202020204" pitchFamily="34" charset="0"/>
            </a:endParaRPr>
          </a:p>
          <a:p>
            <a:r>
              <a:rPr lang="en-US" sz="1200" b="1" dirty="0">
                <a:solidFill>
                  <a:schemeClr val="tx1"/>
                </a:solidFill>
                <a:latin typeface="+mn-lt"/>
                <a:cs typeface="Arial" panose="020B0604020202020204" pitchFamily="34" charset="0"/>
              </a:rPr>
              <a:t>Existing Practice: House Building</a:t>
            </a:r>
          </a:p>
          <a:p>
            <a:endParaRPr lang="en-US" sz="1200" b="1" dirty="0">
              <a:solidFill>
                <a:schemeClr val="tx1"/>
              </a:solidFill>
              <a:latin typeface="+mn-lt"/>
              <a:cs typeface="Arial" panose="020B0604020202020204" pitchFamily="34" charset="0"/>
            </a:endParaRPr>
          </a:p>
          <a:p>
            <a:r>
              <a:rPr lang="en-US" sz="1200" dirty="0">
                <a:solidFill>
                  <a:schemeClr val="tx1"/>
                </a:solidFill>
                <a:latin typeface="+mn-lt"/>
                <a:cs typeface="Arial" panose="020B0604020202020204" pitchFamily="34" charset="0"/>
              </a:rPr>
              <a:t>Report by BRE suggests that 12 </a:t>
            </a:r>
            <a:r>
              <a:rPr lang="en-US" sz="1200" dirty="0" err="1">
                <a:solidFill>
                  <a:schemeClr val="tx1"/>
                </a:solidFill>
                <a:latin typeface="+mn-lt"/>
                <a:cs typeface="Arial" panose="020B0604020202020204" pitchFamily="34" charset="0"/>
              </a:rPr>
              <a:t>tonnes</a:t>
            </a:r>
            <a:r>
              <a:rPr lang="en-US" sz="1200" dirty="0">
                <a:solidFill>
                  <a:schemeClr val="tx1"/>
                </a:solidFill>
                <a:latin typeface="+mn-lt"/>
                <a:cs typeface="Arial" panose="020B0604020202020204" pitchFamily="34" charset="0"/>
              </a:rPr>
              <a:t> of waste is produced per 100 m</a:t>
            </a:r>
            <a:r>
              <a:rPr lang="en-US" sz="1200" baseline="30000" dirty="0">
                <a:solidFill>
                  <a:schemeClr val="tx1"/>
                </a:solidFill>
                <a:latin typeface="+mn-lt"/>
                <a:cs typeface="Arial" panose="020B0604020202020204" pitchFamily="34" charset="0"/>
              </a:rPr>
              <a:t>2</a:t>
            </a:r>
            <a:r>
              <a:rPr lang="en-US" sz="1200" dirty="0">
                <a:solidFill>
                  <a:schemeClr val="tx1"/>
                </a:solidFill>
                <a:latin typeface="+mn-lt"/>
                <a:cs typeface="Arial" panose="020B0604020202020204" pitchFamily="34" charset="0"/>
              </a:rPr>
              <a:t> of property.</a:t>
            </a:r>
          </a:p>
          <a:p>
            <a:endParaRPr lang="en-US" sz="1200" dirty="0">
              <a:solidFill>
                <a:schemeClr val="tx1"/>
              </a:solidFill>
              <a:latin typeface="+mn-lt"/>
              <a:cs typeface="Arial" panose="020B0604020202020204" pitchFamily="34" charset="0"/>
            </a:endParaRPr>
          </a:p>
          <a:p>
            <a:r>
              <a:rPr lang="en-US" sz="1200" dirty="0">
                <a:solidFill>
                  <a:schemeClr val="tx1"/>
                </a:solidFill>
                <a:latin typeface="+mn-lt"/>
                <a:cs typeface="Arial" panose="020B0604020202020204" pitchFamily="34" charset="0"/>
              </a:rPr>
              <a:t>Over a typical semi-detached property this will result in:</a:t>
            </a:r>
          </a:p>
          <a:p>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Loss of £1500 of material value (purchased)</a:t>
            </a:r>
          </a:p>
          <a:p>
            <a:endParaRPr lang="en-US" sz="1200" dirty="0">
              <a:solidFill>
                <a:schemeClr val="tx1"/>
              </a:solidFill>
              <a:latin typeface="+mn-lt"/>
              <a:cs typeface="Arial" panose="020B0604020202020204" pitchFamily="34" charset="0"/>
            </a:endParaRPr>
          </a:p>
          <a:p>
            <a:pPr marL="355382" indent="-355382">
              <a:buFont typeface="Arial" panose="020B0604020202020204" pitchFamily="34" charset="0"/>
              <a:buChar char="•"/>
            </a:pPr>
            <a:r>
              <a:rPr lang="en-US" sz="1200" dirty="0">
                <a:solidFill>
                  <a:schemeClr val="tx1"/>
                </a:solidFill>
                <a:latin typeface="+mn-lt"/>
                <a:cs typeface="Arial" panose="020B0604020202020204" pitchFamily="34" charset="0"/>
              </a:rPr>
              <a:t>£800 in disposal costs</a:t>
            </a:r>
          </a:p>
          <a:p>
            <a:pPr marL="355382" indent="-355382">
              <a:buFont typeface="Arial" panose="020B0604020202020204" pitchFamily="34" charset="0"/>
              <a:buChar char="•"/>
            </a:pPr>
            <a:endParaRPr lang="en-US" sz="1200" dirty="0">
              <a:solidFill>
                <a:schemeClr val="tx1"/>
              </a:solidFill>
              <a:latin typeface="+mn-lt"/>
              <a:cs typeface="Arial" panose="020B0604020202020204" pitchFamily="34" charset="0"/>
            </a:endParaRPr>
          </a:p>
          <a:p>
            <a:r>
              <a:rPr lang="en-US" sz="1200" dirty="0">
                <a:solidFill>
                  <a:schemeClr val="tx1"/>
                </a:solidFill>
                <a:latin typeface="+mn-lt"/>
                <a:cs typeface="Arial" panose="020B0604020202020204" pitchFamily="34" charset="0"/>
              </a:rPr>
              <a:t>However, through the use of good site waste management it is possible to reduce the disposal costs to net zero.</a:t>
            </a:r>
          </a:p>
          <a:p>
            <a:endParaRPr lang="en-GB" sz="1200" dirty="0">
              <a:solidFill>
                <a:schemeClr val="tx1"/>
              </a:solidFill>
              <a:latin typeface="+mn-lt"/>
              <a:cs typeface="Arial" panose="020B0604020202020204" pitchFamily="34" charset="0"/>
            </a:endParaRPr>
          </a:p>
          <a:p>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9</a:t>
            </a:fld>
            <a:endParaRPr lang="en-GB"/>
          </a:p>
        </p:txBody>
      </p:sp>
    </p:spTree>
    <p:extLst>
      <p:ext uri="{BB962C8B-B14F-4D97-AF65-F5344CB8AC3E}">
        <p14:creationId xmlns:p14="http://schemas.microsoft.com/office/powerpoint/2010/main" val="253575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312086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160815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319468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24153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309182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186627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415966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105371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192978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414840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DCD9-DB95-4F17-AE27-F4ADD2F891D0}" type="datetimeFigureOut">
              <a:rPr lang="en-GB" smtClean="0"/>
              <a:pPr/>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p14="http://schemas.microsoft.com/office/powerpoint/2010/main" val="67802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ADCD9-DB95-4F17-AE27-F4ADD2F891D0}" type="datetimeFigureOut">
              <a:rPr lang="en-GB" smtClean="0"/>
              <a:pPr/>
              <a:t>01/10/2019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49B37-6C69-4B3C-BB99-FC73D8B49CE1}" type="slidenum">
              <a:rPr lang="en-GB" smtClean="0"/>
              <a:pPr/>
              <a:t>‹#›</a:t>
            </a:fld>
            <a:endParaRPr lang="en-GB"/>
          </a:p>
        </p:txBody>
      </p:sp>
    </p:spTree>
    <p:extLst>
      <p:ext uri="{BB962C8B-B14F-4D97-AF65-F5344CB8AC3E}">
        <p14:creationId xmlns:p14="http://schemas.microsoft.com/office/powerpoint/2010/main" val="1899896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jpeg"/><Relationship Id="rId7"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3.jpeg"/><Relationship Id="rId12"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27" r="13312" b="2020"/>
          <a:stretch/>
        </p:blipFill>
        <p:spPr>
          <a:xfrm>
            <a:off x="7130643" y="-1"/>
            <a:ext cx="5058562" cy="6858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04" y="6129053"/>
            <a:ext cx="1920894" cy="6038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1444" y="6070542"/>
            <a:ext cx="611245" cy="60307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9619" y="6095496"/>
            <a:ext cx="1035042" cy="603136"/>
          </a:xfrm>
          <a:prstGeom prst="rect">
            <a:avLst/>
          </a:prstGeom>
        </p:spPr>
      </p:pic>
      <p:sp>
        <p:nvSpPr>
          <p:cNvPr id="16" name="TextBox 15"/>
          <p:cNvSpPr txBox="1"/>
          <p:nvPr/>
        </p:nvSpPr>
        <p:spPr>
          <a:xfrm>
            <a:off x="-111696" y="3429000"/>
            <a:ext cx="10356112" cy="1600438"/>
          </a:xfrm>
          <a:prstGeom prst="rect">
            <a:avLst/>
          </a:prstGeom>
          <a:noFill/>
        </p:spPr>
        <p:txBody>
          <a:bodyPr wrap="square" rtlCol="0">
            <a:spAutoFit/>
          </a:bodyPr>
          <a:lstStyle/>
          <a:p>
            <a:r>
              <a:rPr lang="en-US" sz="5400" dirty="0">
                <a:latin typeface="Arial Black" panose="020B0A04020102020204" pitchFamily="34" charset="0"/>
              </a:rPr>
              <a:t>Circular Economy </a:t>
            </a:r>
          </a:p>
          <a:p>
            <a:r>
              <a:rPr lang="en-US" sz="4400" dirty="0">
                <a:latin typeface="Arial" panose="020B0604020202020204" pitchFamily="34" charset="0"/>
                <a:cs typeface="Arial" panose="020B0604020202020204" pitchFamily="34" charset="0"/>
              </a:rPr>
              <a:t>and the Construction Sector</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31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D9C870-DBAD-4805-BF8B-4D1225F5E1C5}"/>
              </a:ext>
            </a:extLst>
          </p:cNvPr>
          <p:cNvPicPr>
            <a:picLocks noChangeAspect="1"/>
          </p:cNvPicPr>
          <p:nvPr/>
        </p:nvPicPr>
        <p:blipFill>
          <a:blip r:embed="rId3"/>
          <a:stretch>
            <a:fillRect/>
          </a:stretch>
        </p:blipFill>
        <p:spPr>
          <a:xfrm>
            <a:off x="0" y="0"/>
            <a:ext cx="12203255" cy="8101884"/>
          </a:xfrm>
          <a:prstGeom prst="rect">
            <a:avLst/>
          </a:prstGeom>
        </p:spPr>
      </p:pic>
      <p:sp>
        <p:nvSpPr>
          <p:cNvPr id="15" name="TextBox 14">
            <a:extLst>
              <a:ext uri="{FF2B5EF4-FFF2-40B4-BE49-F238E27FC236}">
                <a16:creationId xmlns:a16="http://schemas.microsoft.com/office/drawing/2014/main" id="{424E67EE-D8E6-4E8A-B4BC-C428BAC7F8AB}"/>
              </a:ext>
            </a:extLst>
          </p:cNvPr>
          <p:cNvSpPr txBox="1"/>
          <p:nvPr/>
        </p:nvSpPr>
        <p:spPr>
          <a:xfrm>
            <a:off x="329384" y="1923420"/>
            <a:ext cx="7315426" cy="40934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lumMod val="95000"/>
                  </a:schemeClr>
                </a:solidFill>
                <a:latin typeface="Arial" panose="020B0604020202020204" pitchFamily="34" charset="0"/>
                <a:cs typeface="Arial" panose="020B0604020202020204" pitchFamily="34" charset="0"/>
              </a:rPr>
              <a:t>Lend Lease worked with </a:t>
            </a:r>
            <a:r>
              <a:rPr lang="en-US" sz="2400" b="1" dirty="0">
                <a:solidFill>
                  <a:schemeClr val="bg1">
                    <a:lumMod val="95000"/>
                  </a:schemeClr>
                </a:solidFill>
                <a:latin typeface="Arial" panose="020B0604020202020204" pitchFamily="34" charset="0"/>
                <a:cs typeface="Arial" panose="020B0604020202020204" pitchFamily="34" charset="0"/>
              </a:rPr>
              <a:t>BRE Smart Waste </a:t>
            </a:r>
            <a:r>
              <a:rPr lang="en-US" sz="2400" dirty="0">
                <a:solidFill>
                  <a:schemeClr val="bg1">
                    <a:lumMod val="95000"/>
                  </a:schemeClr>
                </a:solidFill>
                <a:latin typeface="Arial" panose="020B0604020202020204" pitchFamily="34" charset="0"/>
                <a:cs typeface="Arial" panose="020B0604020202020204" pitchFamily="34" charset="0"/>
              </a:rPr>
              <a:t>and their own </a:t>
            </a:r>
            <a:r>
              <a:rPr lang="en-US" sz="2400" b="1" dirty="0" err="1">
                <a:solidFill>
                  <a:schemeClr val="bg1">
                    <a:lumMod val="95000"/>
                  </a:schemeClr>
                </a:solidFill>
                <a:latin typeface="Arial" panose="020B0604020202020204" pitchFamily="34" charset="0"/>
                <a:cs typeface="Arial" panose="020B0604020202020204" pitchFamily="34" charset="0"/>
              </a:rPr>
              <a:t>Minimise</a:t>
            </a:r>
            <a:r>
              <a:rPr lang="en-US" sz="2400" dirty="0">
                <a:solidFill>
                  <a:schemeClr val="bg1">
                    <a:lumMod val="95000"/>
                  </a:schemeClr>
                </a:solidFill>
                <a:latin typeface="Arial" panose="020B0604020202020204" pitchFamily="34" charset="0"/>
                <a:cs typeface="Arial" panose="020B0604020202020204" pitchFamily="34" charset="0"/>
              </a:rPr>
              <a:t> tool to apply a nine step waste reduction strategy</a:t>
            </a:r>
          </a:p>
          <a:p>
            <a:pPr marL="342900" indent="-342900">
              <a:buFont typeface="Arial" panose="020B0604020202020204" pitchFamily="34" charset="0"/>
              <a:buChar char="•"/>
            </a:pPr>
            <a:endParaRPr lang="en-US" sz="2400" dirty="0">
              <a:solidFill>
                <a:schemeClr val="bg1">
                  <a:lumMod val="9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lumMod val="95000"/>
                  </a:schemeClr>
                </a:solidFill>
                <a:latin typeface="Arial" panose="020B0604020202020204" pitchFamily="34" charset="0"/>
                <a:cs typeface="Arial" panose="020B0604020202020204" pitchFamily="34" charset="0"/>
              </a:rPr>
              <a:t>At the project start 3925 </a:t>
            </a:r>
            <a:r>
              <a:rPr lang="en-US" sz="2400" dirty="0" err="1">
                <a:solidFill>
                  <a:schemeClr val="bg1">
                    <a:lumMod val="95000"/>
                  </a:schemeClr>
                </a:solidFill>
                <a:latin typeface="Arial" panose="020B0604020202020204" pitchFamily="34" charset="0"/>
                <a:cs typeface="Arial" panose="020B0604020202020204" pitchFamily="34" charset="0"/>
              </a:rPr>
              <a:t>tonnes</a:t>
            </a:r>
            <a:r>
              <a:rPr lang="en-US" sz="2400" dirty="0">
                <a:solidFill>
                  <a:schemeClr val="bg1">
                    <a:lumMod val="95000"/>
                  </a:schemeClr>
                </a:solidFill>
                <a:latin typeface="Arial" panose="020B0604020202020204" pitchFamily="34" charset="0"/>
                <a:cs typeface="Arial" panose="020B0604020202020204" pitchFamily="34" charset="0"/>
              </a:rPr>
              <a:t> of waste was predicted using established practices</a:t>
            </a:r>
          </a:p>
          <a:p>
            <a:pPr marL="342900" indent="-342900">
              <a:buFont typeface="Arial" panose="020B0604020202020204" pitchFamily="34" charset="0"/>
              <a:buChar char="•"/>
            </a:pPr>
            <a:endParaRPr lang="en-US" sz="2400" dirty="0">
              <a:solidFill>
                <a:schemeClr val="bg1">
                  <a:lumMod val="9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lumMod val="95000"/>
                  </a:schemeClr>
                </a:solidFill>
                <a:latin typeface="Arial" panose="020B0604020202020204" pitchFamily="34" charset="0"/>
                <a:cs typeface="Arial" panose="020B0604020202020204" pitchFamily="34" charset="0"/>
              </a:rPr>
              <a:t>Project produced 1,527 </a:t>
            </a:r>
            <a:r>
              <a:rPr lang="en-US" sz="2400" dirty="0" err="1">
                <a:solidFill>
                  <a:schemeClr val="bg1">
                    <a:lumMod val="95000"/>
                  </a:schemeClr>
                </a:solidFill>
                <a:latin typeface="Arial" panose="020B0604020202020204" pitchFamily="34" charset="0"/>
                <a:cs typeface="Arial" panose="020B0604020202020204" pitchFamily="34" charset="0"/>
              </a:rPr>
              <a:t>tonnes</a:t>
            </a:r>
            <a:r>
              <a:rPr lang="en-US" sz="2400" dirty="0">
                <a:solidFill>
                  <a:schemeClr val="bg1">
                    <a:lumMod val="95000"/>
                  </a:schemeClr>
                </a:solidFill>
                <a:latin typeface="Arial" panose="020B0604020202020204" pitchFamily="34" charset="0"/>
                <a:cs typeface="Arial" panose="020B0604020202020204" pitchFamily="34" charset="0"/>
              </a:rPr>
              <a:t> – a saving of 2,298, mostly achieved through the avoidance of inert materials</a:t>
            </a:r>
          </a:p>
          <a:p>
            <a:pPr marL="514350" indent="-514350">
              <a:buFont typeface="Arial" panose="020B0604020202020204" pitchFamily="34" charset="0"/>
              <a:buChar char="•"/>
            </a:pPr>
            <a:endParaRPr lang="en-US" sz="2000" dirty="0">
              <a:solidFill>
                <a:schemeClr val="bg1">
                  <a:lumMod val="9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13C7E43-25C4-4ED9-9C2A-83A4AF68299C}"/>
              </a:ext>
            </a:extLst>
          </p:cNvPr>
          <p:cNvSpPr txBox="1"/>
          <p:nvPr/>
        </p:nvSpPr>
        <p:spPr>
          <a:xfrm>
            <a:off x="148568" y="505399"/>
            <a:ext cx="10884471" cy="1323439"/>
          </a:xfrm>
          <a:prstGeom prst="rect">
            <a:avLst/>
          </a:prstGeom>
          <a:noFill/>
        </p:spPr>
        <p:txBody>
          <a:bodyPr wrap="square" rtlCol="0">
            <a:spAutoFit/>
          </a:bodyPr>
          <a:lstStyle/>
          <a:p>
            <a:r>
              <a:rPr lang="en-US" sz="4000" dirty="0">
                <a:solidFill>
                  <a:schemeClr val="bg1">
                    <a:lumMod val="95000"/>
                    <a:alpha val="38000"/>
                  </a:schemeClr>
                </a:solidFill>
                <a:latin typeface="Arial" panose="020B0604020202020204" pitchFamily="34" charset="0"/>
                <a:cs typeface="Arial" panose="020B0604020202020204" pitchFamily="34" charset="0"/>
              </a:rPr>
              <a:t>Case Study – Strathclyde Fire and Rescue Training </a:t>
            </a:r>
            <a:r>
              <a:rPr lang="en-US" sz="4000" dirty="0" err="1">
                <a:solidFill>
                  <a:schemeClr val="bg1">
                    <a:lumMod val="95000"/>
                    <a:alpha val="38000"/>
                  </a:schemeClr>
                </a:solidFill>
                <a:latin typeface="Arial" panose="020B0604020202020204" pitchFamily="34" charset="0"/>
                <a:cs typeface="Arial" panose="020B0604020202020204" pitchFamily="34" charset="0"/>
              </a:rPr>
              <a:t>centre</a:t>
            </a:r>
            <a:endParaRPr lang="en-GB" sz="4000" dirty="0">
              <a:solidFill>
                <a:schemeClr val="bg1">
                  <a:lumMod val="95000"/>
                  <a:alpha val="38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74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D2A47CC-B54A-4D37-B12E-AA9713B35B8B}"/>
              </a:ext>
            </a:extLst>
          </p:cNvPr>
          <p:cNvSpPr txBox="1"/>
          <p:nvPr/>
        </p:nvSpPr>
        <p:spPr>
          <a:xfrm>
            <a:off x="6210628" y="1381394"/>
            <a:ext cx="5310730" cy="4832092"/>
          </a:xfrm>
          <a:prstGeom prst="rect">
            <a:avLst/>
          </a:prstGeom>
          <a:noFill/>
        </p:spPr>
        <p:txBody>
          <a:bodyPr wrap="square" rtlCol="0">
            <a:spAutoFit/>
          </a:bodyPr>
          <a:lstStyle/>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dirty="0">
              <a:latin typeface="Arial" panose="020B0604020202020204" pitchFamily="34" charset="0"/>
              <a:cs typeface="Arial" panose="020B0604020202020204" pitchFamily="34" charset="0"/>
            </a:endParaRPr>
          </a:p>
          <a:p>
            <a:pPr indent="-514350"/>
            <a:r>
              <a:rPr lang="en-US" sz="3200" b="1" dirty="0">
                <a:latin typeface="Arial" panose="020B0604020202020204" pitchFamily="34" charset="0"/>
                <a:cs typeface="Arial" panose="020B0604020202020204" pitchFamily="34" charset="0"/>
              </a:rPr>
              <a:t>Q: </a:t>
            </a:r>
            <a:r>
              <a:rPr lang="en-US" sz="3200" i="1" dirty="0">
                <a:latin typeface="Arial" panose="020B0604020202020204" pitchFamily="34" charset="0"/>
                <a:cs typeface="Arial" panose="020B0604020202020204" pitchFamily="34" charset="0"/>
              </a:rPr>
              <a:t>How do we </a:t>
            </a:r>
            <a:r>
              <a:rPr lang="en-US" sz="3200" i="1" dirty="0" smtClean="0">
                <a:latin typeface="Arial" panose="020B0604020202020204" pitchFamily="34" charset="0"/>
                <a:cs typeface="Arial" panose="020B0604020202020204" pitchFamily="34" charset="0"/>
              </a:rPr>
              <a:t>further develop </a:t>
            </a:r>
            <a:r>
              <a:rPr lang="en-US" sz="3200" i="1" dirty="0">
                <a:latin typeface="Arial" panose="020B0604020202020204" pitchFamily="34" charset="0"/>
                <a:cs typeface="Arial" panose="020B0604020202020204" pitchFamily="34" charset="0"/>
              </a:rPr>
              <a:t>the implementation of the Waste Hierarchy in Construction?</a:t>
            </a:r>
          </a:p>
          <a:p>
            <a:endParaRPr lang="en-US" sz="24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1E3DD0E-3488-423C-93E0-FD47F176E943}"/>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12C9AE7-C806-4BC4-81E5-638EDA88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grpSp>
        <p:nvGrpSpPr>
          <p:cNvPr id="3" name="Group 2"/>
          <p:cNvGrpSpPr/>
          <p:nvPr/>
        </p:nvGrpSpPr>
        <p:grpSpPr>
          <a:xfrm>
            <a:off x="202244" y="1907218"/>
            <a:ext cx="6480962" cy="4027684"/>
            <a:chOff x="310400" y="1215164"/>
            <a:chExt cx="7347990" cy="4566511"/>
          </a:xfrm>
        </p:grpSpPr>
        <p:grpSp>
          <p:nvGrpSpPr>
            <p:cNvPr id="20" name="Group 19"/>
            <p:cNvGrpSpPr/>
            <p:nvPr/>
          </p:nvGrpSpPr>
          <p:grpSpPr>
            <a:xfrm>
              <a:off x="310400" y="1215164"/>
              <a:ext cx="5400655" cy="4566511"/>
              <a:chOff x="310400" y="102614"/>
              <a:chExt cx="6716430" cy="5679061"/>
            </a:xfrm>
          </p:grpSpPr>
          <p:pic>
            <p:nvPicPr>
              <p:cNvPr id="21" name="Picture 20"/>
              <p:cNvPicPr>
                <a:picLocks noChangeAspect="1"/>
              </p:cNvPicPr>
              <p:nvPr/>
            </p:nvPicPr>
            <p:blipFill rotWithShape="1">
              <a:blip r:embed="rId4"/>
              <a:srcRect l="3360"/>
              <a:stretch/>
            </p:blipFill>
            <p:spPr>
              <a:xfrm>
                <a:off x="310400" y="102614"/>
                <a:ext cx="6506602" cy="5679061"/>
              </a:xfrm>
              <a:prstGeom prst="rect">
                <a:avLst/>
              </a:prstGeom>
            </p:spPr>
          </p:pic>
          <p:sp>
            <p:nvSpPr>
              <p:cNvPr id="22" name="Right Triangle 21"/>
              <p:cNvSpPr/>
              <p:nvPr/>
            </p:nvSpPr>
            <p:spPr>
              <a:xfrm rot="11280909">
                <a:off x="2855646" y="399232"/>
                <a:ext cx="4171184" cy="46527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a:extLst>
                <a:ext uri="{FF2B5EF4-FFF2-40B4-BE49-F238E27FC236}">
                  <a16:creationId xmlns:a16="http://schemas.microsoft.com/office/drawing/2014/main" id="{4F4E247D-6FC5-4F4E-8BDD-FDA4F76AAC8C}"/>
                </a:ext>
              </a:extLst>
            </p:cNvPr>
            <p:cNvSpPr txBox="1"/>
            <p:nvPr/>
          </p:nvSpPr>
          <p:spPr>
            <a:xfrm>
              <a:off x="3029403" y="1675426"/>
              <a:ext cx="1770809"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Prevention</a:t>
              </a:r>
            </a:p>
          </p:txBody>
        </p:sp>
        <p:sp>
          <p:nvSpPr>
            <p:cNvPr id="24" name="TextBox 23">
              <a:extLst>
                <a:ext uri="{FF2B5EF4-FFF2-40B4-BE49-F238E27FC236}">
                  <a16:creationId xmlns:a16="http://schemas.microsoft.com/office/drawing/2014/main" id="{C84A9CD2-16C6-462D-8568-716925E9CC1E}"/>
                </a:ext>
              </a:extLst>
            </p:cNvPr>
            <p:cNvSpPr txBox="1"/>
            <p:nvPr/>
          </p:nvSpPr>
          <p:spPr>
            <a:xfrm>
              <a:off x="3383882" y="2228032"/>
              <a:ext cx="2402007"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Reuse / Repair</a:t>
              </a:r>
            </a:p>
          </p:txBody>
        </p:sp>
        <p:sp>
          <p:nvSpPr>
            <p:cNvPr id="25" name="TextBox 24">
              <a:extLst>
                <a:ext uri="{FF2B5EF4-FFF2-40B4-BE49-F238E27FC236}">
                  <a16:creationId xmlns:a16="http://schemas.microsoft.com/office/drawing/2014/main" id="{C69D2158-DD7D-4070-A725-FBE3162A5B55}"/>
                </a:ext>
              </a:extLst>
            </p:cNvPr>
            <p:cNvSpPr txBox="1"/>
            <p:nvPr/>
          </p:nvSpPr>
          <p:spPr>
            <a:xfrm>
              <a:off x="3760151" y="2717690"/>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Remanufacture</a:t>
              </a:r>
            </a:p>
          </p:txBody>
        </p:sp>
        <p:sp>
          <p:nvSpPr>
            <p:cNvPr id="32" name="TextBox 31">
              <a:extLst>
                <a:ext uri="{FF2B5EF4-FFF2-40B4-BE49-F238E27FC236}">
                  <a16:creationId xmlns:a16="http://schemas.microsoft.com/office/drawing/2014/main" id="{CFC28F33-9897-4D26-B70C-3B39D36DFB83}"/>
                </a:ext>
              </a:extLst>
            </p:cNvPr>
            <p:cNvSpPr txBox="1"/>
            <p:nvPr/>
          </p:nvSpPr>
          <p:spPr>
            <a:xfrm>
              <a:off x="4102494" y="3154630"/>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Recycle</a:t>
              </a:r>
            </a:p>
          </p:txBody>
        </p:sp>
        <p:sp>
          <p:nvSpPr>
            <p:cNvPr id="33" name="TextBox 32">
              <a:extLst>
                <a:ext uri="{FF2B5EF4-FFF2-40B4-BE49-F238E27FC236}">
                  <a16:creationId xmlns:a16="http://schemas.microsoft.com/office/drawing/2014/main" id="{CE442805-0C3D-4CC6-86A3-F4AA8CE7061B}"/>
                </a:ext>
              </a:extLst>
            </p:cNvPr>
            <p:cNvSpPr txBox="1"/>
            <p:nvPr/>
          </p:nvSpPr>
          <p:spPr>
            <a:xfrm>
              <a:off x="4456194" y="3648892"/>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Recovery</a:t>
              </a:r>
            </a:p>
          </p:txBody>
        </p:sp>
        <p:sp>
          <p:nvSpPr>
            <p:cNvPr id="34" name="TextBox 33">
              <a:extLst>
                <a:ext uri="{FF2B5EF4-FFF2-40B4-BE49-F238E27FC236}">
                  <a16:creationId xmlns:a16="http://schemas.microsoft.com/office/drawing/2014/main" id="{33D16129-A9F0-4AB3-8A00-3B13E1F395E2}"/>
                </a:ext>
              </a:extLst>
            </p:cNvPr>
            <p:cNvSpPr txBox="1"/>
            <p:nvPr/>
          </p:nvSpPr>
          <p:spPr>
            <a:xfrm>
              <a:off x="4778712" y="4194582"/>
              <a:ext cx="2879678" cy="307777"/>
            </a:xfrm>
            <a:prstGeom prst="rect">
              <a:avLst/>
            </a:prstGeom>
            <a:noFill/>
          </p:spPr>
          <p:txBody>
            <a:bodyPr wrap="square" rtlCol="0">
              <a:spAutoFit/>
            </a:bodyPr>
            <a:lstStyle/>
            <a:p>
              <a:pPr marL="514350" indent="-514350"/>
              <a:r>
                <a:rPr lang="en-US" sz="1400" b="1" dirty="0">
                  <a:latin typeface="Arial" panose="020B0604020202020204" pitchFamily="34" charset="0"/>
                  <a:cs typeface="Arial" panose="020B0604020202020204" pitchFamily="34" charset="0"/>
                </a:rPr>
                <a:t>Disposal</a:t>
              </a:r>
            </a:p>
          </p:txBody>
        </p:sp>
        <p:pic>
          <p:nvPicPr>
            <p:cNvPr id="35" name="Picture 34" descr="linear symbols.jpg">
              <a:extLst>
                <a:ext uri="{FF2B5EF4-FFF2-40B4-BE49-F238E27FC236}">
                  <a16:creationId xmlns:a16="http://schemas.microsoft.com/office/drawing/2014/main" id="{ED0CE82D-D6B2-4D1F-8037-9FB1479ABC7A}"/>
                </a:ext>
              </a:extLst>
            </p:cNvPr>
            <p:cNvPicPr>
              <a:picLocks noChangeAspect="1"/>
            </p:cNvPicPr>
            <p:nvPr/>
          </p:nvPicPr>
          <p:blipFill rotWithShape="1">
            <a:blip r:embed="rId5"/>
            <a:srcRect l="73520" t="10802" r="19335" b="7380"/>
            <a:stretch/>
          </p:blipFill>
          <p:spPr>
            <a:xfrm>
              <a:off x="4226934" y="1426307"/>
              <a:ext cx="458520" cy="533857"/>
            </a:xfrm>
            <a:prstGeom prst="rect">
              <a:avLst/>
            </a:prstGeom>
          </p:spPr>
        </p:pic>
        <p:pic>
          <p:nvPicPr>
            <p:cNvPr id="36" name="Picture 35" descr="linear symbols.jpg">
              <a:extLst>
                <a:ext uri="{FF2B5EF4-FFF2-40B4-BE49-F238E27FC236}">
                  <a16:creationId xmlns:a16="http://schemas.microsoft.com/office/drawing/2014/main" id="{ABE9B2F6-9ECF-409B-A8A6-FF1B6052DB67}"/>
                </a:ext>
              </a:extLst>
            </p:cNvPr>
            <p:cNvPicPr>
              <a:picLocks noChangeAspect="1"/>
            </p:cNvPicPr>
            <p:nvPr/>
          </p:nvPicPr>
          <p:blipFill rotWithShape="1">
            <a:blip r:embed="rId5"/>
            <a:srcRect l="92395" t="26124" r="2000" b="7380"/>
            <a:stretch/>
          </p:blipFill>
          <p:spPr>
            <a:xfrm>
              <a:off x="5785889" y="4165408"/>
              <a:ext cx="310689" cy="366125"/>
            </a:xfrm>
            <a:prstGeom prst="rect">
              <a:avLst/>
            </a:prstGeom>
          </p:spPr>
        </p:pic>
        <p:pic>
          <p:nvPicPr>
            <p:cNvPr id="37" name="Picture 36" descr="global-warming-and-earth-burning-vector-19116653 black.jpg">
              <a:extLst>
                <a:ext uri="{FF2B5EF4-FFF2-40B4-BE49-F238E27FC236}">
                  <a16:creationId xmlns:a16="http://schemas.microsoft.com/office/drawing/2014/main" id="{3DD9EE5F-2A9F-4A57-B677-3D858C4F574B}"/>
                </a:ext>
              </a:extLst>
            </p:cNvPr>
            <p:cNvPicPr>
              <a:picLocks noChangeAspect="1"/>
            </p:cNvPicPr>
            <p:nvPr/>
          </p:nvPicPr>
          <p:blipFill>
            <a:blip r:embed="rId6"/>
            <a:stretch>
              <a:fillRect/>
            </a:stretch>
          </p:blipFill>
          <p:spPr>
            <a:xfrm>
              <a:off x="5500937" y="3531798"/>
              <a:ext cx="348290" cy="468426"/>
            </a:xfrm>
            <a:prstGeom prst="rect">
              <a:avLst/>
            </a:prstGeom>
          </p:spPr>
        </p:pic>
        <p:pic>
          <p:nvPicPr>
            <p:cNvPr id="38" name="Picture 37">
              <a:extLst>
                <a:ext uri="{FF2B5EF4-FFF2-40B4-BE49-F238E27FC236}">
                  <a16:creationId xmlns:a16="http://schemas.microsoft.com/office/drawing/2014/main" id="{7EACAF31-042D-4B33-AE11-8ACBE4AA7C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4138" y="2145943"/>
              <a:ext cx="363734" cy="363734"/>
            </a:xfrm>
            <a:prstGeom prst="rect">
              <a:avLst/>
            </a:prstGeom>
          </p:spPr>
        </p:pic>
        <p:pic>
          <p:nvPicPr>
            <p:cNvPr id="39" name="Picture 38" descr="linear symbols.jpg">
              <a:extLst>
                <a:ext uri="{FF2B5EF4-FFF2-40B4-BE49-F238E27FC236}">
                  <a16:creationId xmlns:a16="http://schemas.microsoft.com/office/drawing/2014/main" id="{DFB639DB-7BB9-4289-B774-E8E59F175E64}"/>
                </a:ext>
              </a:extLst>
            </p:cNvPr>
            <p:cNvPicPr>
              <a:picLocks noChangeAspect="1"/>
            </p:cNvPicPr>
            <p:nvPr/>
          </p:nvPicPr>
          <p:blipFill rotWithShape="1">
            <a:blip r:embed="rId5"/>
            <a:srcRect l="46965" t="14686" r="35888"/>
            <a:stretch/>
          </p:blipFill>
          <p:spPr>
            <a:xfrm>
              <a:off x="5316584" y="2606856"/>
              <a:ext cx="784869" cy="397020"/>
            </a:xfrm>
            <a:prstGeom prst="rect">
              <a:avLst/>
            </a:prstGeom>
          </p:spPr>
        </p:pic>
        <p:pic>
          <p:nvPicPr>
            <p:cNvPr id="40" name="Picture 39" descr="linear symbols.jpg">
              <a:extLst>
                <a:ext uri="{FF2B5EF4-FFF2-40B4-BE49-F238E27FC236}">
                  <a16:creationId xmlns:a16="http://schemas.microsoft.com/office/drawing/2014/main" id="{4895E31F-80A6-4443-8136-252B8F369250}"/>
                </a:ext>
              </a:extLst>
            </p:cNvPr>
            <p:cNvPicPr>
              <a:picLocks noChangeAspect="1"/>
            </p:cNvPicPr>
            <p:nvPr/>
          </p:nvPicPr>
          <p:blipFill rotWithShape="1">
            <a:blip r:embed="rId5"/>
            <a:srcRect l="35133" t="16745" r="56794"/>
            <a:stretch/>
          </p:blipFill>
          <p:spPr>
            <a:xfrm>
              <a:off x="5120718" y="3066068"/>
              <a:ext cx="438098" cy="459343"/>
            </a:xfrm>
            <a:prstGeom prst="rect">
              <a:avLst/>
            </a:prstGeom>
          </p:spPr>
        </p:pic>
      </p:grpSp>
    </p:spTree>
    <p:extLst>
      <p:ext uri="{BB962C8B-B14F-4D97-AF65-F5344CB8AC3E}">
        <p14:creationId xmlns:p14="http://schemas.microsoft.com/office/powerpoint/2010/main" val="343952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D11BE1-1C74-4A9C-9818-571C7D311FA4}"/>
              </a:ext>
            </a:extLst>
          </p:cNvPr>
          <p:cNvPicPr>
            <a:picLocks noChangeAspect="1"/>
          </p:cNvPicPr>
          <p:nvPr/>
        </p:nvPicPr>
        <p:blipFill rotWithShape="1">
          <a:blip r:embed="rId3">
            <a:extLst>
              <a:ext uri="{28A0092B-C50C-407E-A947-70E740481C1C}">
                <a14:useLocalDpi xmlns:a14="http://schemas.microsoft.com/office/drawing/2010/main" val="0"/>
              </a:ext>
            </a:extLst>
          </a:blip>
          <a:srcRect b="25084"/>
          <a:stretch/>
        </p:blipFill>
        <p:spPr>
          <a:xfrm>
            <a:off x="-13648" y="0"/>
            <a:ext cx="12205648" cy="6858000"/>
          </a:xfrm>
          <a:prstGeom prst="rect">
            <a:avLst/>
          </a:prstGeom>
        </p:spPr>
      </p:pic>
      <p:sp>
        <p:nvSpPr>
          <p:cNvPr id="10" name="TextBox 9"/>
          <p:cNvSpPr txBox="1"/>
          <p:nvPr/>
        </p:nvSpPr>
        <p:spPr>
          <a:xfrm>
            <a:off x="221671" y="5134428"/>
            <a:ext cx="11894126" cy="1600438"/>
          </a:xfrm>
          <a:prstGeom prst="rect">
            <a:avLst/>
          </a:prstGeom>
          <a:noFill/>
        </p:spPr>
        <p:txBody>
          <a:bodyPr wrap="square" rtlCol="0">
            <a:spAutoFit/>
          </a:bodyPr>
          <a:lstStyle/>
          <a:p>
            <a:endParaRPr lang="en-US" sz="4400" dirty="0">
              <a:solidFill>
                <a:schemeClr val="tx1">
                  <a:alpha val="38000"/>
                </a:schemeClr>
              </a:solidFill>
              <a:latin typeface="Arial" panose="020B0604020202020204" pitchFamily="34" charset="0"/>
              <a:cs typeface="Arial" panose="020B0604020202020204" pitchFamily="34" charset="0"/>
            </a:endParaRPr>
          </a:p>
          <a:p>
            <a:r>
              <a:rPr lang="en-US" sz="5400" dirty="0">
                <a:solidFill>
                  <a:schemeClr val="bg1"/>
                </a:solidFill>
                <a:latin typeface="Arial Black" panose="020B0A04020102020204" pitchFamily="34" charset="0"/>
                <a:cs typeface="Arial" panose="020B0604020202020204" pitchFamily="34" charset="0"/>
              </a:rPr>
              <a:t>Barriers &amp; Challenges</a:t>
            </a:r>
            <a:endParaRPr lang="en-GB" sz="54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2180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worker-icon-vector-male-service-person-building-construction-workman-hardhat-helmet-jacket-glyph-pictogram-symbol-113380768.jpg"/>
          <p:cNvPicPr>
            <a:picLocks noChangeAspect="1"/>
          </p:cNvPicPr>
          <p:nvPr/>
        </p:nvPicPr>
        <p:blipFill>
          <a:blip r:embed="rId3"/>
          <a:srcRect l="15125" r="12047" b="69304"/>
          <a:stretch>
            <a:fillRect/>
          </a:stretch>
        </p:blipFill>
        <p:spPr>
          <a:xfrm>
            <a:off x="10109197" y="5200836"/>
            <a:ext cx="1126066" cy="996764"/>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4"/>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a16="http://schemas.microsoft.com/office/drawing/2014/main"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Linear Model: </a:t>
            </a:r>
            <a:r>
              <a:rPr lang="en-US" sz="2400" b="1" dirty="0">
                <a:latin typeface="Arial" panose="020B0604020202020204" pitchFamily="34" charset="0"/>
                <a:cs typeface="Arial" panose="020B0604020202020204" pitchFamily="34" charset="0"/>
              </a:rPr>
              <a:t>Waste as a Reactive By-product</a:t>
            </a:r>
          </a:p>
        </p:txBody>
      </p:sp>
      <p:sp>
        <p:nvSpPr>
          <p:cNvPr id="11" name="Rectangle 10"/>
          <p:cNvSpPr/>
          <p:nvPr/>
        </p:nvSpPr>
        <p:spPr>
          <a:xfrm>
            <a:off x="7603067" y="1972735"/>
            <a:ext cx="2960300" cy="1659466"/>
          </a:xfrm>
          <a:prstGeom prst="rect">
            <a:avLst/>
          </a:prstGeom>
          <a:noFill/>
          <a:ln w="63500" cap="flat" cmpd="sng" algn="ctr">
            <a:solidFill>
              <a:srgbClr val="FF0000"/>
            </a:solidFill>
            <a:prstDash val="dash"/>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43384E9-7F3D-4554-B0BB-8110AC625706}"/>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Barriers &amp; Challenges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78CB159-9DE6-478F-930C-913177A22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10" name="TextBox 9"/>
          <p:cNvSpPr txBox="1"/>
          <p:nvPr/>
        </p:nvSpPr>
        <p:spPr>
          <a:xfrm>
            <a:off x="250166"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DFA2AF4-1050-47F9-9854-BFD0C77245DE}"/>
              </a:ext>
            </a:extLst>
          </p:cNvPr>
          <p:cNvSpPr txBox="1"/>
          <p:nvPr/>
        </p:nvSpPr>
        <p:spPr>
          <a:xfrm>
            <a:off x="199166" y="4326545"/>
            <a:ext cx="6726567" cy="1061829"/>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The most prevalent examples of waste reduction revolve around how we deal with waste in a </a:t>
            </a:r>
            <a:r>
              <a:rPr lang="en-US" sz="2100" b="1" dirty="0">
                <a:latin typeface="Arial" panose="020B0604020202020204" pitchFamily="34" charset="0"/>
                <a:cs typeface="Arial" panose="020B0604020202020204" pitchFamily="34" charset="0"/>
              </a:rPr>
              <a:t>reactive</a:t>
            </a:r>
            <a:r>
              <a:rPr lang="en-US" sz="2100" dirty="0">
                <a:latin typeface="Arial" panose="020B0604020202020204" pitchFamily="34" charset="0"/>
                <a:cs typeface="Arial" panose="020B0604020202020204" pitchFamily="34" charset="0"/>
              </a:rPr>
              <a:t> manner on site…</a:t>
            </a:r>
          </a:p>
        </p:txBody>
      </p:sp>
      <p:pic>
        <p:nvPicPr>
          <p:cNvPr id="18" name="Picture 17" descr="linear symbols.jpg">
            <a:extLst>
              <a:ext uri="{FF2B5EF4-FFF2-40B4-BE49-F238E27FC236}">
                <a16:creationId xmlns:a16="http://schemas.microsoft.com/office/drawing/2014/main" id="{8523042F-049C-4664-9DD1-CC719EC02662}"/>
              </a:ext>
            </a:extLst>
          </p:cNvPr>
          <p:cNvPicPr>
            <a:picLocks noChangeAspect="1"/>
          </p:cNvPicPr>
          <p:nvPr/>
        </p:nvPicPr>
        <p:blipFill rotWithShape="1">
          <a:blip r:embed="rId6"/>
          <a:srcRect l="90860" t="10802" r="2000" b="7380"/>
          <a:stretch/>
        </p:blipFill>
        <p:spPr>
          <a:xfrm>
            <a:off x="9123858" y="3941505"/>
            <a:ext cx="475465" cy="553998"/>
          </a:xfrm>
          <a:prstGeom prst="rect">
            <a:avLst/>
          </a:prstGeom>
        </p:spPr>
      </p:pic>
      <p:pic>
        <p:nvPicPr>
          <p:cNvPr id="19" name="Picture 18" descr="global-warming-and-earth-burning-vector-19116653 black.jpg">
            <a:extLst>
              <a:ext uri="{FF2B5EF4-FFF2-40B4-BE49-F238E27FC236}">
                <a16:creationId xmlns:a16="http://schemas.microsoft.com/office/drawing/2014/main" id="{5D7B8D09-5482-4374-9ACF-EC04423F6EA6}"/>
              </a:ext>
            </a:extLst>
          </p:cNvPr>
          <p:cNvPicPr>
            <a:picLocks noChangeAspect="1"/>
          </p:cNvPicPr>
          <p:nvPr/>
        </p:nvPicPr>
        <p:blipFill>
          <a:blip r:embed="rId7"/>
          <a:stretch>
            <a:fillRect/>
          </a:stretch>
        </p:blipFill>
        <p:spPr>
          <a:xfrm>
            <a:off x="8779842" y="4010529"/>
            <a:ext cx="360946" cy="485449"/>
          </a:xfrm>
          <a:prstGeom prst="rect">
            <a:avLst/>
          </a:prstGeom>
        </p:spPr>
      </p:pic>
      <p:pic>
        <p:nvPicPr>
          <p:cNvPr id="20" name="Picture 19" descr="linear symbols.jpg">
            <a:extLst>
              <a:ext uri="{FF2B5EF4-FFF2-40B4-BE49-F238E27FC236}">
                <a16:creationId xmlns:a16="http://schemas.microsoft.com/office/drawing/2014/main" id="{7F8087E0-13B5-4427-9351-C079B4AE96AC}"/>
              </a:ext>
            </a:extLst>
          </p:cNvPr>
          <p:cNvPicPr>
            <a:picLocks noChangeAspect="1"/>
          </p:cNvPicPr>
          <p:nvPr/>
        </p:nvPicPr>
        <p:blipFill rotWithShape="1">
          <a:blip r:embed="rId6"/>
          <a:srcRect l="33915" t="13204" r="55463"/>
          <a:stretch/>
        </p:blipFill>
        <p:spPr>
          <a:xfrm>
            <a:off x="8185955" y="4019773"/>
            <a:ext cx="583523" cy="484773"/>
          </a:xfrm>
          <a:prstGeom prst="rect">
            <a:avLst/>
          </a:prstGeom>
        </p:spPr>
      </p:pic>
      <p:sp>
        <p:nvSpPr>
          <p:cNvPr id="21" name="Cloud 20"/>
          <p:cNvSpPr/>
          <p:nvPr/>
        </p:nvSpPr>
        <p:spPr>
          <a:xfrm>
            <a:off x="7992533" y="3750731"/>
            <a:ext cx="2034117" cy="1083733"/>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Cloud 22"/>
          <p:cNvSpPr/>
          <p:nvPr/>
        </p:nvSpPr>
        <p:spPr>
          <a:xfrm>
            <a:off x="9601201" y="4792134"/>
            <a:ext cx="314915" cy="194730"/>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Cloud 23"/>
          <p:cNvSpPr/>
          <p:nvPr/>
        </p:nvSpPr>
        <p:spPr>
          <a:xfrm>
            <a:off x="9914469" y="4995334"/>
            <a:ext cx="262466" cy="162298"/>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loud 24"/>
          <p:cNvSpPr/>
          <p:nvPr/>
        </p:nvSpPr>
        <p:spPr>
          <a:xfrm>
            <a:off x="10219269" y="5173134"/>
            <a:ext cx="203198" cy="12564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DFA2AF4-1050-47F9-9854-BFD0C77245DE}"/>
              </a:ext>
            </a:extLst>
          </p:cNvPr>
          <p:cNvSpPr txBox="1"/>
          <p:nvPr/>
        </p:nvSpPr>
        <p:spPr>
          <a:xfrm rot="2310482">
            <a:off x="7599035" y="4572075"/>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recycle</a:t>
            </a:r>
          </a:p>
        </p:txBody>
      </p:sp>
      <p:sp>
        <p:nvSpPr>
          <p:cNvPr id="26" name="TextBox 25">
            <a:extLst>
              <a:ext uri="{FF2B5EF4-FFF2-40B4-BE49-F238E27FC236}">
                <a16:creationId xmlns:a16="http://schemas.microsoft.com/office/drawing/2014/main" id="{FDFA2AF4-1050-47F9-9854-BFD0C77245DE}"/>
              </a:ext>
            </a:extLst>
          </p:cNvPr>
          <p:cNvSpPr txBox="1"/>
          <p:nvPr/>
        </p:nvSpPr>
        <p:spPr>
          <a:xfrm rot="21310136">
            <a:off x="8606565" y="4834542"/>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recover</a:t>
            </a:r>
          </a:p>
        </p:txBody>
      </p:sp>
      <p:sp>
        <p:nvSpPr>
          <p:cNvPr id="28" name="TextBox 27">
            <a:extLst>
              <a:ext uri="{FF2B5EF4-FFF2-40B4-BE49-F238E27FC236}">
                <a16:creationId xmlns:a16="http://schemas.microsoft.com/office/drawing/2014/main" id="{FDFA2AF4-1050-47F9-9854-BFD0C77245DE}"/>
              </a:ext>
            </a:extLst>
          </p:cNvPr>
          <p:cNvSpPr txBox="1"/>
          <p:nvPr/>
        </p:nvSpPr>
        <p:spPr>
          <a:xfrm rot="19157015">
            <a:off x="9766495" y="4309607"/>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dispose</a:t>
            </a:r>
          </a:p>
        </p:txBody>
      </p:sp>
    </p:spTree>
    <p:extLst>
      <p:ext uri="{BB962C8B-B14F-4D97-AF65-F5344CB8AC3E}">
        <p14:creationId xmlns:p14="http://schemas.microsoft.com/office/powerpoint/2010/main" val="102630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a16="http://schemas.microsoft.com/office/drawing/2014/main"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Linear Model: </a:t>
            </a:r>
            <a:r>
              <a:rPr lang="en-US" sz="2400" b="1" dirty="0">
                <a:latin typeface="Arial" panose="020B0604020202020204" pitchFamily="34" charset="0"/>
                <a:cs typeface="Arial" panose="020B0604020202020204" pitchFamily="34" charset="0"/>
              </a:rPr>
              <a:t>Sequential and Separate Processes</a:t>
            </a:r>
          </a:p>
        </p:txBody>
      </p:sp>
      <p:pic>
        <p:nvPicPr>
          <p:cNvPr id="15" name="Picture 14">
            <a:extLst>
              <a:ext uri="{FF2B5EF4-FFF2-40B4-BE49-F238E27FC236}">
                <a16:creationId xmlns:a16="http://schemas.microsoft.com/office/drawing/2014/main" id="{678CB159-9DE6-478F-930C-913177A22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pic>
        <p:nvPicPr>
          <p:cNvPr id="16" name="Picture 15" descr="Designer.jpg"/>
          <p:cNvPicPr>
            <a:picLocks noChangeAspect="1"/>
          </p:cNvPicPr>
          <p:nvPr/>
        </p:nvPicPr>
        <p:blipFill>
          <a:blip r:embed="rId5"/>
          <a:stretch>
            <a:fillRect/>
          </a:stretch>
        </p:blipFill>
        <p:spPr>
          <a:xfrm>
            <a:off x="2798230" y="4123266"/>
            <a:ext cx="688974" cy="787399"/>
          </a:xfrm>
          <a:prstGeom prst="rect">
            <a:avLst/>
          </a:prstGeom>
        </p:spPr>
      </p:pic>
      <p:pic>
        <p:nvPicPr>
          <p:cNvPr id="17" name="Picture 16" descr="512px-Businessperson_(3287)_-_The_Noun_Project.svg.png"/>
          <p:cNvPicPr>
            <a:picLocks noChangeAspect="1"/>
          </p:cNvPicPr>
          <p:nvPr/>
        </p:nvPicPr>
        <p:blipFill>
          <a:blip r:embed="rId6"/>
          <a:stretch>
            <a:fillRect/>
          </a:stretch>
        </p:blipFill>
        <p:spPr>
          <a:xfrm>
            <a:off x="482601" y="4001126"/>
            <a:ext cx="1041400" cy="931566"/>
          </a:xfrm>
          <a:prstGeom prst="rect">
            <a:avLst/>
          </a:prstGeom>
        </p:spPr>
      </p:pic>
      <p:pic>
        <p:nvPicPr>
          <p:cNvPr id="18" name="Picture 17" descr="worker-icon-vector-male-service-person-building-construction-workman-hardhat-helmet-jacket-glyph-pictogram-symbol-113380768.jpg"/>
          <p:cNvPicPr>
            <a:picLocks noChangeAspect="1"/>
          </p:cNvPicPr>
          <p:nvPr/>
        </p:nvPicPr>
        <p:blipFill>
          <a:blip r:embed="rId7"/>
          <a:stretch>
            <a:fillRect/>
          </a:stretch>
        </p:blipFill>
        <p:spPr>
          <a:xfrm>
            <a:off x="7259152" y="4055531"/>
            <a:ext cx="440706" cy="925559"/>
          </a:xfrm>
          <a:prstGeom prst="rect">
            <a:avLst/>
          </a:prstGeom>
        </p:spPr>
      </p:pic>
      <p:pic>
        <p:nvPicPr>
          <p:cNvPr id="19" name="Picture 18" descr="job-conveyor-production-factory-icon-element-manufacturing-icon-premium-quality-graphic-design-icon-signs-symbols-148096461.jpg"/>
          <p:cNvPicPr>
            <a:picLocks noChangeAspect="1"/>
          </p:cNvPicPr>
          <p:nvPr/>
        </p:nvPicPr>
        <p:blipFill>
          <a:blip r:embed="rId8"/>
          <a:stretch>
            <a:fillRect/>
          </a:stretch>
        </p:blipFill>
        <p:spPr>
          <a:xfrm>
            <a:off x="8057389" y="4097865"/>
            <a:ext cx="1189272" cy="901023"/>
          </a:xfrm>
          <a:prstGeom prst="rect">
            <a:avLst/>
          </a:prstGeom>
        </p:spPr>
      </p:pic>
      <p:pic>
        <p:nvPicPr>
          <p:cNvPr id="20" name="Picture 19" descr="bricklayer.jpg"/>
          <p:cNvPicPr>
            <a:picLocks noChangeAspect="1"/>
          </p:cNvPicPr>
          <p:nvPr/>
        </p:nvPicPr>
        <p:blipFill>
          <a:blip r:embed="rId9"/>
          <a:srcRect t="9211"/>
          <a:stretch>
            <a:fillRect/>
          </a:stretch>
        </p:blipFill>
        <p:spPr>
          <a:xfrm>
            <a:off x="9366249" y="4131731"/>
            <a:ext cx="869950" cy="876300"/>
          </a:xfrm>
          <a:prstGeom prst="rect">
            <a:avLst/>
          </a:prstGeom>
        </p:spPr>
      </p:pic>
      <p:pic>
        <p:nvPicPr>
          <p:cNvPr id="21" name="Picture 20" descr="512px-Businessperson_(3287)_-_The_Noun_Project.svg.png"/>
          <p:cNvPicPr>
            <a:picLocks noChangeAspect="1"/>
          </p:cNvPicPr>
          <p:nvPr/>
        </p:nvPicPr>
        <p:blipFill>
          <a:blip r:embed="rId6"/>
          <a:stretch>
            <a:fillRect/>
          </a:stretch>
        </p:blipFill>
        <p:spPr>
          <a:xfrm>
            <a:off x="10879668" y="4060392"/>
            <a:ext cx="1041400" cy="931566"/>
          </a:xfrm>
          <a:prstGeom prst="rect">
            <a:avLst/>
          </a:prstGeom>
        </p:spPr>
      </p:pic>
      <p:cxnSp>
        <p:nvCxnSpPr>
          <p:cNvPr id="22" name="Straight Arrow Connector 21">
            <a:extLst>
              <a:ext uri="{FF2B5EF4-FFF2-40B4-BE49-F238E27FC236}">
                <a16:creationId xmlns:a16="http://schemas.microsoft.com/office/drawing/2014/main" id="{D8A92A61-E3D0-4360-A658-737E730BEFE9}"/>
              </a:ext>
            </a:extLst>
          </p:cNvPr>
          <p:cNvCxnSpPr/>
          <p:nvPr/>
        </p:nvCxnSpPr>
        <p:spPr>
          <a:xfrm flipV="1">
            <a:off x="1684866" y="4495799"/>
            <a:ext cx="897467"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8A92A61-E3D0-4360-A658-737E730BEFE9}"/>
              </a:ext>
            </a:extLst>
          </p:cNvPr>
          <p:cNvCxnSpPr/>
          <p:nvPr/>
        </p:nvCxnSpPr>
        <p:spPr>
          <a:xfrm flipV="1">
            <a:off x="3649133" y="4487333"/>
            <a:ext cx="3462867"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A92A61-E3D0-4360-A658-737E730BEFE9}"/>
              </a:ext>
            </a:extLst>
          </p:cNvPr>
          <p:cNvCxnSpPr/>
          <p:nvPr/>
        </p:nvCxnSpPr>
        <p:spPr>
          <a:xfrm flipV="1">
            <a:off x="7518400" y="5291668"/>
            <a:ext cx="575733"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8A92A61-E3D0-4360-A658-737E730BEFE9}"/>
              </a:ext>
            </a:extLst>
          </p:cNvPr>
          <p:cNvCxnSpPr/>
          <p:nvPr/>
        </p:nvCxnSpPr>
        <p:spPr>
          <a:xfrm flipV="1">
            <a:off x="8365067" y="5291668"/>
            <a:ext cx="575733"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A92A61-E3D0-4360-A658-737E730BEFE9}"/>
              </a:ext>
            </a:extLst>
          </p:cNvPr>
          <p:cNvCxnSpPr/>
          <p:nvPr/>
        </p:nvCxnSpPr>
        <p:spPr>
          <a:xfrm flipV="1">
            <a:off x="9203267" y="5283202"/>
            <a:ext cx="575733" cy="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8A92A61-E3D0-4360-A658-737E730BEFE9}"/>
              </a:ext>
            </a:extLst>
          </p:cNvPr>
          <p:cNvCxnSpPr/>
          <p:nvPr/>
        </p:nvCxnSpPr>
        <p:spPr>
          <a:xfrm>
            <a:off x="10371667" y="4487334"/>
            <a:ext cx="550333" cy="158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43384E9-7F3D-4554-B0BB-8110AC625706}"/>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Barriers &amp; Challenges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6" name="TextBox 25"/>
          <p:cNvSpPr txBox="1"/>
          <p:nvPr/>
        </p:nvSpPr>
        <p:spPr>
          <a:xfrm>
            <a:off x="250166"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DFA2AF4-1050-47F9-9854-BFD0C77245DE}"/>
              </a:ext>
            </a:extLst>
          </p:cNvPr>
          <p:cNvSpPr txBox="1"/>
          <p:nvPr/>
        </p:nvSpPr>
        <p:spPr>
          <a:xfrm>
            <a:off x="724103" y="4910742"/>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client</a:t>
            </a:r>
          </a:p>
        </p:txBody>
      </p:sp>
      <p:sp>
        <p:nvSpPr>
          <p:cNvPr id="32" name="TextBox 31">
            <a:extLst>
              <a:ext uri="{FF2B5EF4-FFF2-40B4-BE49-F238E27FC236}">
                <a16:creationId xmlns:a16="http://schemas.microsoft.com/office/drawing/2014/main" id="{FDFA2AF4-1050-47F9-9854-BFD0C77245DE}"/>
              </a:ext>
            </a:extLst>
          </p:cNvPr>
          <p:cNvSpPr txBox="1"/>
          <p:nvPr/>
        </p:nvSpPr>
        <p:spPr>
          <a:xfrm>
            <a:off x="2739163" y="4910742"/>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design team</a:t>
            </a:r>
          </a:p>
        </p:txBody>
      </p:sp>
      <p:sp>
        <p:nvSpPr>
          <p:cNvPr id="33" name="TextBox 32">
            <a:extLst>
              <a:ext uri="{FF2B5EF4-FFF2-40B4-BE49-F238E27FC236}">
                <a16:creationId xmlns:a16="http://schemas.microsoft.com/office/drawing/2014/main" id="{FDFA2AF4-1050-47F9-9854-BFD0C77245DE}"/>
              </a:ext>
            </a:extLst>
          </p:cNvPr>
          <p:cNvSpPr txBox="1"/>
          <p:nvPr/>
        </p:nvSpPr>
        <p:spPr>
          <a:xfrm>
            <a:off x="7175697" y="5410275"/>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contractor</a:t>
            </a:r>
          </a:p>
        </p:txBody>
      </p:sp>
      <p:sp>
        <p:nvSpPr>
          <p:cNvPr id="34" name="TextBox 33">
            <a:extLst>
              <a:ext uri="{FF2B5EF4-FFF2-40B4-BE49-F238E27FC236}">
                <a16:creationId xmlns:a16="http://schemas.microsoft.com/office/drawing/2014/main" id="{FDFA2AF4-1050-47F9-9854-BFD0C77245DE}"/>
              </a:ext>
            </a:extLst>
          </p:cNvPr>
          <p:cNvSpPr txBox="1"/>
          <p:nvPr/>
        </p:nvSpPr>
        <p:spPr>
          <a:xfrm>
            <a:off x="8250963" y="5435676"/>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manufacturer</a:t>
            </a:r>
          </a:p>
        </p:txBody>
      </p:sp>
      <p:sp>
        <p:nvSpPr>
          <p:cNvPr id="35" name="TextBox 34">
            <a:extLst>
              <a:ext uri="{FF2B5EF4-FFF2-40B4-BE49-F238E27FC236}">
                <a16:creationId xmlns:a16="http://schemas.microsoft.com/office/drawing/2014/main" id="{FDFA2AF4-1050-47F9-9854-BFD0C77245DE}"/>
              </a:ext>
            </a:extLst>
          </p:cNvPr>
          <p:cNvSpPr txBox="1"/>
          <p:nvPr/>
        </p:nvSpPr>
        <p:spPr>
          <a:xfrm>
            <a:off x="9360096" y="5435675"/>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trades</a:t>
            </a:r>
          </a:p>
        </p:txBody>
      </p:sp>
      <p:sp>
        <p:nvSpPr>
          <p:cNvPr id="36" name="TextBox 35">
            <a:extLst>
              <a:ext uri="{FF2B5EF4-FFF2-40B4-BE49-F238E27FC236}">
                <a16:creationId xmlns:a16="http://schemas.microsoft.com/office/drawing/2014/main" id="{FDFA2AF4-1050-47F9-9854-BFD0C77245DE}"/>
              </a:ext>
            </a:extLst>
          </p:cNvPr>
          <p:cNvSpPr txBox="1"/>
          <p:nvPr/>
        </p:nvSpPr>
        <p:spPr>
          <a:xfrm>
            <a:off x="10833297" y="5029269"/>
            <a:ext cx="122323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client / facilities manager</a:t>
            </a:r>
          </a:p>
        </p:txBody>
      </p:sp>
    </p:spTree>
    <p:extLst>
      <p:ext uri="{BB962C8B-B14F-4D97-AF65-F5344CB8AC3E}">
        <p14:creationId xmlns:p14="http://schemas.microsoft.com/office/powerpoint/2010/main" val="180249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a16="http://schemas.microsoft.com/office/drawing/2014/main"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Linear Model: </a:t>
            </a:r>
            <a:r>
              <a:rPr lang="en-US" sz="2400" b="1" dirty="0">
                <a:latin typeface="Arial" panose="020B0604020202020204" pitchFamily="34" charset="0"/>
                <a:cs typeface="Arial" panose="020B0604020202020204" pitchFamily="34" charset="0"/>
              </a:rPr>
              <a:t>Few Incentives Beyond Construction</a:t>
            </a:r>
          </a:p>
        </p:txBody>
      </p:sp>
      <p:pic>
        <p:nvPicPr>
          <p:cNvPr id="15" name="Picture 14">
            <a:extLst>
              <a:ext uri="{FF2B5EF4-FFF2-40B4-BE49-F238E27FC236}">
                <a16:creationId xmlns:a16="http://schemas.microsoft.com/office/drawing/2014/main" id="{678CB159-9DE6-478F-930C-913177A22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23" name="TextBox 22">
            <a:extLst>
              <a:ext uri="{FF2B5EF4-FFF2-40B4-BE49-F238E27FC236}">
                <a16:creationId xmlns:a16="http://schemas.microsoft.com/office/drawing/2014/main" id="{F43384E9-7F3D-4554-B0BB-8110AC625706}"/>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Barriers &amp; Challenges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6" name="TextBox 25"/>
          <p:cNvSpPr txBox="1"/>
          <p:nvPr/>
        </p:nvSpPr>
        <p:spPr>
          <a:xfrm>
            <a:off x="250166"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37" name="Arrow: Right 15">
            <a:extLst>
              <a:ext uri="{FF2B5EF4-FFF2-40B4-BE49-F238E27FC236}">
                <a16:creationId xmlns:a16="http://schemas.microsoft.com/office/drawing/2014/main" id="{B5027985-CB99-49BE-B627-ECEAD1C4D2EA}"/>
              </a:ext>
            </a:extLst>
          </p:cNvPr>
          <p:cNvSpPr/>
          <p:nvPr/>
        </p:nvSpPr>
        <p:spPr>
          <a:xfrm>
            <a:off x="10185399" y="2638902"/>
            <a:ext cx="1761068" cy="345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DFA2AF4-1050-47F9-9854-BFD0C77245DE}"/>
              </a:ext>
            </a:extLst>
          </p:cNvPr>
          <p:cNvSpPr txBox="1"/>
          <p:nvPr/>
        </p:nvSpPr>
        <p:spPr>
          <a:xfrm>
            <a:off x="10903152" y="3640660"/>
            <a:ext cx="1026389" cy="1200329"/>
          </a:xfrm>
          <a:prstGeom prst="rect">
            <a:avLst/>
          </a:prstGeom>
          <a:noFill/>
        </p:spPr>
        <p:txBody>
          <a:bodyPr wrap="square" rtlCol="0">
            <a:spAutoFit/>
          </a:bodyPr>
          <a:lstStyle/>
          <a:p>
            <a:pPr marL="514350" indent="-514350"/>
            <a:r>
              <a:rPr lang="en-US" sz="7200" b="1" dirty="0">
                <a:solidFill>
                  <a:srgbClr val="FF0000"/>
                </a:solidFill>
                <a:latin typeface="Arial" panose="020B0604020202020204" pitchFamily="34" charset="0"/>
                <a:cs typeface="Arial" panose="020B0604020202020204" pitchFamily="34" charset="0"/>
              </a:rPr>
              <a:t>?</a:t>
            </a:r>
          </a:p>
        </p:txBody>
      </p:sp>
      <p:pic>
        <p:nvPicPr>
          <p:cNvPr id="11" name="Picture 10" descr="worker-icon-vector-male-service-person-building-construction-workman-hardhat-helmet-jacket-glyph-pictogram-symbol-113380768.jpg"/>
          <p:cNvPicPr>
            <a:picLocks noChangeAspect="1"/>
          </p:cNvPicPr>
          <p:nvPr/>
        </p:nvPicPr>
        <p:blipFill>
          <a:blip r:embed="rId5"/>
          <a:srcRect l="15125" r="12047" b="69304"/>
          <a:stretch>
            <a:fillRect/>
          </a:stretch>
        </p:blipFill>
        <p:spPr>
          <a:xfrm>
            <a:off x="8898463" y="5200836"/>
            <a:ext cx="1126066" cy="996764"/>
          </a:xfrm>
          <a:prstGeom prst="rect">
            <a:avLst/>
          </a:prstGeom>
        </p:spPr>
      </p:pic>
      <p:sp>
        <p:nvSpPr>
          <p:cNvPr id="12" name="Cloud 11"/>
          <p:cNvSpPr/>
          <p:nvPr/>
        </p:nvSpPr>
        <p:spPr>
          <a:xfrm>
            <a:off x="10414000" y="3750731"/>
            <a:ext cx="1670050" cy="1083733"/>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Cloud 13"/>
          <p:cNvSpPr/>
          <p:nvPr/>
        </p:nvSpPr>
        <p:spPr>
          <a:xfrm>
            <a:off x="10295468" y="4792134"/>
            <a:ext cx="314915" cy="194730"/>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loud 15"/>
          <p:cNvSpPr/>
          <p:nvPr/>
        </p:nvSpPr>
        <p:spPr>
          <a:xfrm>
            <a:off x="9990669" y="4995334"/>
            <a:ext cx="262466" cy="162298"/>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Cloud 16"/>
          <p:cNvSpPr/>
          <p:nvPr/>
        </p:nvSpPr>
        <p:spPr>
          <a:xfrm>
            <a:off x="9711269" y="5173134"/>
            <a:ext cx="203198" cy="12564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DFA2AF4-1050-47F9-9854-BFD0C77245DE}"/>
              </a:ext>
            </a:extLst>
          </p:cNvPr>
          <p:cNvSpPr txBox="1"/>
          <p:nvPr/>
        </p:nvSpPr>
        <p:spPr>
          <a:xfrm>
            <a:off x="199166" y="4326545"/>
            <a:ext cx="6989034" cy="1384995"/>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There are few incentives for Contractors and Suppliers to be invested in the </a:t>
            </a:r>
            <a:r>
              <a:rPr lang="en-US" sz="2100" b="1" dirty="0">
                <a:latin typeface="Arial" panose="020B0604020202020204" pitchFamily="34" charset="0"/>
                <a:cs typeface="Arial" panose="020B0604020202020204" pitchFamily="34" charset="0"/>
              </a:rPr>
              <a:t>In-Use </a:t>
            </a:r>
            <a:r>
              <a:rPr lang="en-US" sz="2100" dirty="0">
                <a:latin typeface="Arial" panose="020B0604020202020204" pitchFamily="34" charset="0"/>
                <a:cs typeface="Arial" panose="020B0604020202020204" pitchFamily="34" charset="0"/>
              </a:rPr>
              <a:t>or</a:t>
            </a:r>
            <a:r>
              <a:rPr lang="en-US" sz="2100" b="1" dirty="0">
                <a:latin typeface="Arial" panose="020B0604020202020204" pitchFamily="34" charset="0"/>
                <a:cs typeface="Arial" panose="020B0604020202020204" pitchFamily="34" charset="0"/>
              </a:rPr>
              <a:t> Demolition </a:t>
            </a:r>
            <a:r>
              <a:rPr lang="en-US" sz="2100" dirty="0">
                <a:latin typeface="Arial" panose="020B0604020202020204" pitchFamily="34" charset="0"/>
                <a:cs typeface="Arial" panose="020B0604020202020204" pitchFamily="34" charset="0"/>
              </a:rPr>
              <a:t>phases of a building life-cycle (</a:t>
            </a:r>
            <a:r>
              <a:rPr lang="en-US" sz="2100" dirty="0" err="1">
                <a:latin typeface="Arial" panose="020B0604020202020204" pitchFamily="34" charset="0"/>
                <a:cs typeface="Arial" panose="020B0604020202020204" pitchFamily="34" charset="0"/>
              </a:rPr>
              <a:t>e.g</a:t>
            </a:r>
            <a:r>
              <a:rPr lang="en-US" sz="2100" dirty="0">
                <a:latin typeface="Arial" panose="020B0604020202020204" pitchFamily="34" charset="0"/>
                <a:cs typeface="Arial" panose="020B0604020202020204" pitchFamily="34" charset="0"/>
              </a:rPr>
              <a:t> maintenance).  The commitment to the longevity of a building is therefore be diminished.</a:t>
            </a:r>
          </a:p>
        </p:txBody>
      </p:sp>
    </p:spTree>
    <p:extLst>
      <p:ext uri="{BB962C8B-B14F-4D97-AF65-F5344CB8AC3E}">
        <p14:creationId xmlns:p14="http://schemas.microsoft.com/office/powerpoint/2010/main" val="180249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CCEE4-AF12-48F1-BFE8-4F57454C56FC}"/>
              </a:ext>
            </a:extLst>
          </p:cNvPr>
          <p:cNvPicPr>
            <a:picLocks noChangeAspect="1"/>
          </p:cNvPicPr>
          <p:nvPr/>
        </p:nvPicPr>
        <p:blipFill rotWithShape="1">
          <a:blip r:embed="rId3">
            <a:extLst>
              <a:ext uri="{28A0092B-C50C-407E-A947-70E740481C1C}">
                <a14:useLocalDpi xmlns:a14="http://schemas.microsoft.com/office/drawing/2010/main" val="0"/>
              </a:ext>
            </a:extLst>
          </a:blip>
          <a:srcRect r="5767"/>
          <a:stretch/>
        </p:blipFill>
        <p:spPr>
          <a:xfrm>
            <a:off x="0" y="-4094"/>
            <a:ext cx="12192000" cy="6862094"/>
          </a:xfrm>
          <a:prstGeom prst="rect">
            <a:avLst/>
          </a:prstGeom>
        </p:spPr>
      </p:pic>
      <p:sp>
        <p:nvSpPr>
          <p:cNvPr id="10" name="TextBox 9"/>
          <p:cNvSpPr txBox="1"/>
          <p:nvPr/>
        </p:nvSpPr>
        <p:spPr>
          <a:xfrm>
            <a:off x="297874" y="4851460"/>
            <a:ext cx="11894126" cy="1692771"/>
          </a:xfrm>
          <a:prstGeom prst="rect">
            <a:avLst/>
          </a:prstGeom>
          <a:noFill/>
        </p:spPr>
        <p:txBody>
          <a:bodyPr wrap="square" rtlCol="0">
            <a:spAutoFit/>
          </a:bodyPr>
          <a:lstStyle/>
          <a:p>
            <a:endParaRPr lang="en-US" sz="4400" dirty="0">
              <a:solidFill>
                <a:schemeClr val="tx1">
                  <a:alpha val="38000"/>
                </a:schemeClr>
              </a:solidFill>
              <a:latin typeface="Arial" panose="020B0604020202020204" pitchFamily="34" charset="0"/>
              <a:cs typeface="Arial" panose="020B0604020202020204" pitchFamily="34" charset="0"/>
            </a:endParaRPr>
          </a:p>
          <a:p>
            <a:r>
              <a:rPr lang="en-US" sz="6000" dirty="0">
                <a:solidFill>
                  <a:schemeClr val="bg1"/>
                </a:solidFill>
                <a:latin typeface="Arial Black" panose="020B0A04020102020204" pitchFamily="34" charset="0"/>
                <a:cs typeface="Arial" panose="020B0604020202020204" pitchFamily="34" charset="0"/>
              </a:rPr>
              <a:t>Opportunities…</a:t>
            </a:r>
            <a:endParaRPr lang="en-GB" sz="60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2627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ker-icon-vector-male-service-person-building-construction-workman-hardhat-helmet-jacket-glyph-pictogram-symbol-113380768.jpg"/>
          <p:cNvPicPr>
            <a:picLocks noChangeAspect="1"/>
          </p:cNvPicPr>
          <p:nvPr/>
        </p:nvPicPr>
        <p:blipFill>
          <a:blip r:embed="rId3"/>
          <a:srcRect l="15125" r="12047" b="69304"/>
          <a:stretch>
            <a:fillRect/>
          </a:stretch>
        </p:blipFill>
        <p:spPr>
          <a:xfrm>
            <a:off x="203197" y="5200836"/>
            <a:ext cx="1126066" cy="996764"/>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4"/>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a16="http://schemas.microsoft.com/office/drawing/2014/main" id="{FDFA2AF4-1050-47F9-9854-BFD0C77245DE}"/>
              </a:ext>
            </a:extLst>
          </p:cNvPr>
          <p:cNvSpPr txBox="1"/>
          <p:nvPr/>
        </p:nvSpPr>
        <p:spPr>
          <a:xfrm>
            <a:off x="287867" y="1473276"/>
            <a:ext cx="103462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Circular Economy: </a:t>
            </a:r>
            <a:r>
              <a:rPr lang="en-US" sz="2400" b="1" dirty="0">
                <a:latin typeface="Arial" panose="020B0604020202020204" pitchFamily="34" charset="0"/>
                <a:cs typeface="Arial" panose="020B0604020202020204" pitchFamily="34" charset="0"/>
              </a:rPr>
              <a:t>Tackling Waste by Design</a:t>
            </a:r>
          </a:p>
        </p:txBody>
      </p:sp>
      <p:sp>
        <p:nvSpPr>
          <p:cNvPr id="11" name="Rectangle 10"/>
          <p:cNvSpPr/>
          <p:nvPr/>
        </p:nvSpPr>
        <p:spPr>
          <a:xfrm>
            <a:off x="1676399" y="1972735"/>
            <a:ext cx="5952067" cy="1659466"/>
          </a:xfrm>
          <a:prstGeom prst="rect">
            <a:avLst/>
          </a:prstGeom>
          <a:noFill/>
          <a:ln w="63500" cap="flat" cmpd="sng" algn="ctr">
            <a:solidFill>
              <a:srgbClr val="FF0000"/>
            </a:solidFill>
            <a:prstDash val="dash"/>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AD8C1649-D055-4A38-BB86-ED2E5EA5C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16" name="Arrow: Right 15">
            <a:extLst>
              <a:ext uri="{FF2B5EF4-FFF2-40B4-BE49-F238E27FC236}">
                <a16:creationId xmlns:a16="http://schemas.microsoft.com/office/drawing/2014/main" id="{B5027985-CB99-49BE-B627-ECEAD1C4D2EA}"/>
              </a:ext>
            </a:extLst>
          </p:cNvPr>
          <p:cNvSpPr/>
          <p:nvPr/>
        </p:nvSpPr>
        <p:spPr>
          <a:xfrm>
            <a:off x="8188657" y="2647369"/>
            <a:ext cx="2844382" cy="345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DFA2AF4-1050-47F9-9854-BFD0C77245DE}"/>
              </a:ext>
            </a:extLst>
          </p:cNvPr>
          <p:cNvSpPr txBox="1"/>
          <p:nvPr/>
        </p:nvSpPr>
        <p:spPr>
          <a:xfrm>
            <a:off x="6282268" y="4114877"/>
            <a:ext cx="5461000" cy="1785104"/>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Within the Circular Economy, there is the opportunity to consider circularity and waste reduction </a:t>
            </a:r>
            <a:r>
              <a:rPr lang="en-US" sz="2400" b="1" dirty="0">
                <a:latin typeface="Arial" panose="020B0604020202020204" pitchFamily="34" charset="0"/>
                <a:cs typeface="Arial" panose="020B0604020202020204" pitchFamily="34" charset="0"/>
              </a:rPr>
              <a:t>proactively</a:t>
            </a:r>
            <a:r>
              <a:rPr lang="en-US" sz="2200" dirty="0">
                <a:latin typeface="Arial" panose="020B0604020202020204" pitchFamily="34" charset="0"/>
                <a:cs typeface="Arial" panose="020B0604020202020204" pitchFamily="34" charset="0"/>
              </a:rPr>
              <a:t>, from the beginning of a project…</a:t>
            </a:r>
          </a:p>
          <a:p>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E31B41-8E8C-4E67-B177-6B752EF0C809}"/>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descr="global-warming-and-earth-burning-vector-19116653 black.jpg">
            <a:extLst>
              <a:ext uri="{FF2B5EF4-FFF2-40B4-BE49-F238E27FC236}">
                <a16:creationId xmlns:a16="http://schemas.microsoft.com/office/drawing/2014/main" id="{5D7B8D09-5482-4374-9ACF-EC04423F6EA6}"/>
              </a:ext>
            </a:extLst>
          </p:cNvPr>
          <p:cNvPicPr>
            <a:picLocks noChangeAspect="1"/>
          </p:cNvPicPr>
          <p:nvPr/>
        </p:nvPicPr>
        <p:blipFill>
          <a:blip r:embed="rId6"/>
          <a:stretch>
            <a:fillRect/>
          </a:stretch>
        </p:blipFill>
        <p:spPr>
          <a:xfrm>
            <a:off x="4224775" y="4004178"/>
            <a:ext cx="360946" cy="485449"/>
          </a:xfrm>
          <a:prstGeom prst="rect">
            <a:avLst/>
          </a:prstGeom>
        </p:spPr>
      </p:pic>
      <p:pic>
        <p:nvPicPr>
          <p:cNvPr id="19" name="Picture 18" descr="linear symbols.jpg">
            <a:extLst>
              <a:ext uri="{FF2B5EF4-FFF2-40B4-BE49-F238E27FC236}">
                <a16:creationId xmlns:a16="http://schemas.microsoft.com/office/drawing/2014/main" id="{7F8087E0-13B5-4427-9351-C079B4AE96AC}"/>
              </a:ext>
            </a:extLst>
          </p:cNvPr>
          <p:cNvPicPr>
            <a:picLocks noChangeAspect="1"/>
          </p:cNvPicPr>
          <p:nvPr/>
        </p:nvPicPr>
        <p:blipFill rotWithShape="1">
          <a:blip r:embed="rId7"/>
          <a:srcRect l="33915" t="13204" r="55463"/>
          <a:stretch/>
        </p:blipFill>
        <p:spPr>
          <a:xfrm>
            <a:off x="3740958" y="4546829"/>
            <a:ext cx="583523" cy="484773"/>
          </a:xfrm>
          <a:prstGeom prst="rect">
            <a:avLst/>
          </a:prstGeom>
        </p:spPr>
      </p:pic>
      <p:sp>
        <p:nvSpPr>
          <p:cNvPr id="20" name="Cloud 19"/>
          <p:cNvSpPr/>
          <p:nvPr/>
        </p:nvSpPr>
        <p:spPr>
          <a:xfrm>
            <a:off x="1991786" y="3903137"/>
            <a:ext cx="3761317" cy="134831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Cloud 20"/>
          <p:cNvSpPr/>
          <p:nvPr/>
        </p:nvSpPr>
        <p:spPr>
          <a:xfrm>
            <a:off x="1816104" y="5003807"/>
            <a:ext cx="314915" cy="194730"/>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loud 21"/>
          <p:cNvSpPr/>
          <p:nvPr/>
        </p:nvSpPr>
        <p:spPr>
          <a:xfrm>
            <a:off x="1447803" y="5164668"/>
            <a:ext cx="262466" cy="162298"/>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Cloud 22"/>
          <p:cNvSpPr/>
          <p:nvPr/>
        </p:nvSpPr>
        <p:spPr>
          <a:xfrm>
            <a:off x="1092201" y="5350934"/>
            <a:ext cx="203198" cy="12564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4" descr="linear symbols.jpg">
            <a:extLst>
              <a:ext uri="{FF2B5EF4-FFF2-40B4-BE49-F238E27FC236}">
                <a16:creationId xmlns:a16="http://schemas.microsoft.com/office/drawing/2014/main" id="{3E90F4DD-BE95-489E-8CD8-B70C7B9EAC05}"/>
              </a:ext>
            </a:extLst>
          </p:cNvPr>
          <p:cNvPicPr>
            <a:picLocks noChangeAspect="1"/>
          </p:cNvPicPr>
          <p:nvPr/>
        </p:nvPicPr>
        <p:blipFill rotWithShape="1">
          <a:blip r:embed="rId7"/>
          <a:srcRect l="73520" t="10802" r="19335" b="7380"/>
          <a:stretch/>
        </p:blipFill>
        <p:spPr>
          <a:xfrm>
            <a:off x="2506673" y="4155022"/>
            <a:ext cx="485771" cy="565585"/>
          </a:xfrm>
          <a:prstGeom prst="rect">
            <a:avLst/>
          </a:prstGeom>
        </p:spPr>
      </p:pic>
      <p:pic>
        <p:nvPicPr>
          <p:cNvPr id="26" name="Picture 25">
            <a:extLst>
              <a:ext uri="{FF2B5EF4-FFF2-40B4-BE49-F238E27FC236}">
                <a16:creationId xmlns:a16="http://schemas.microsoft.com/office/drawing/2014/main" id="{41BD8194-E11D-4A60-8547-80797FA31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4381" y="4402672"/>
            <a:ext cx="454983" cy="454983"/>
          </a:xfrm>
          <a:prstGeom prst="rect">
            <a:avLst/>
          </a:prstGeom>
        </p:spPr>
      </p:pic>
      <p:pic>
        <p:nvPicPr>
          <p:cNvPr id="27" name="Picture 26" descr="linear symbols.jpg">
            <a:extLst>
              <a:ext uri="{FF2B5EF4-FFF2-40B4-BE49-F238E27FC236}">
                <a16:creationId xmlns:a16="http://schemas.microsoft.com/office/drawing/2014/main" id="{76FCDC67-70D1-4639-AB73-4CBC10F35FC9}"/>
              </a:ext>
            </a:extLst>
          </p:cNvPr>
          <p:cNvPicPr>
            <a:picLocks noChangeAspect="1"/>
          </p:cNvPicPr>
          <p:nvPr/>
        </p:nvPicPr>
        <p:blipFill rotWithShape="1">
          <a:blip r:embed="rId7"/>
          <a:srcRect l="46965" t="14686" r="35888"/>
          <a:stretch/>
        </p:blipFill>
        <p:spPr>
          <a:xfrm>
            <a:off x="3406709" y="4110572"/>
            <a:ext cx="734368" cy="371475"/>
          </a:xfrm>
          <a:prstGeom prst="rect">
            <a:avLst/>
          </a:prstGeom>
        </p:spPr>
      </p:pic>
      <p:pic>
        <p:nvPicPr>
          <p:cNvPr id="17" name="Picture 16" descr="linear symbols.jpg">
            <a:extLst>
              <a:ext uri="{FF2B5EF4-FFF2-40B4-BE49-F238E27FC236}">
                <a16:creationId xmlns:a16="http://schemas.microsoft.com/office/drawing/2014/main" id="{8523042F-049C-4664-9DD1-CC719EC02662}"/>
              </a:ext>
            </a:extLst>
          </p:cNvPr>
          <p:cNvPicPr>
            <a:picLocks noChangeAspect="1"/>
          </p:cNvPicPr>
          <p:nvPr/>
        </p:nvPicPr>
        <p:blipFill rotWithShape="1">
          <a:blip r:embed="rId7"/>
          <a:srcRect l="91862" t="10802" r="2000" b="7380"/>
          <a:stretch/>
        </p:blipFill>
        <p:spPr>
          <a:xfrm>
            <a:off x="4775203" y="4290761"/>
            <a:ext cx="408756" cy="553998"/>
          </a:xfrm>
          <a:prstGeom prst="rect">
            <a:avLst/>
          </a:prstGeom>
        </p:spPr>
      </p:pic>
      <p:sp>
        <p:nvSpPr>
          <p:cNvPr id="28" name="TextBox 27">
            <a:extLst>
              <a:ext uri="{FF2B5EF4-FFF2-40B4-BE49-F238E27FC236}">
                <a16:creationId xmlns:a16="http://schemas.microsoft.com/office/drawing/2014/main" id="{FDFA2AF4-1050-47F9-9854-BFD0C77245DE}"/>
              </a:ext>
            </a:extLst>
          </p:cNvPr>
          <p:cNvSpPr txBox="1"/>
          <p:nvPr/>
        </p:nvSpPr>
        <p:spPr>
          <a:xfrm rot="21046041">
            <a:off x="3662042" y="5198613"/>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recycle</a:t>
            </a:r>
          </a:p>
        </p:txBody>
      </p:sp>
      <p:sp>
        <p:nvSpPr>
          <p:cNvPr id="29" name="TextBox 28">
            <a:extLst>
              <a:ext uri="{FF2B5EF4-FFF2-40B4-BE49-F238E27FC236}">
                <a16:creationId xmlns:a16="http://schemas.microsoft.com/office/drawing/2014/main" id="{FDFA2AF4-1050-47F9-9854-BFD0C77245DE}"/>
              </a:ext>
            </a:extLst>
          </p:cNvPr>
          <p:cNvSpPr txBox="1"/>
          <p:nvPr/>
        </p:nvSpPr>
        <p:spPr>
          <a:xfrm rot="20710253">
            <a:off x="4457901" y="5054680"/>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recover</a:t>
            </a:r>
          </a:p>
        </p:txBody>
      </p:sp>
      <p:sp>
        <p:nvSpPr>
          <p:cNvPr id="30" name="TextBox 29">
            <a:extLst>
              <a:ext uri="{FF2B5EF4-FFF2-40B4-BE49-F238E27FC236}">
                <a16:creationId xmlns:a16="http://schemas.microsoft.com/office/drawing/2014/main" id="{FDFA2AF4-1050-47F9-9854-BFD0C77245DE}"/>
              </a:ext>
            </a:extLst>
          </p:cNvPr>
          <p:cNvSpPr txBox="1"/>
          <p:nvPr/>
        </p:nvSpPr>
        <p:spPr>
          <a:xfrm rot="21127307">
            <a:off x="5414952" y="4673682"/>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dispose</a:t>
            </a:r>
          </a:p>
        </p:txBody>
      </p:sp>
      <p:sp>
        <p:nvSpPr>
          <p:cNvPr id="31" name="TextBox 30">
            <a:extLst>
              <a:ext uri="{FF2B5EF4-FFF2-40B4-BE49-F238E27FC236}">
                <a16:creationId xmlns:a16="http://schemas.microsoft.com/office/drawing/2014/main" id="{FDFA2AF4-1050-47F9-9854-BFD0C77245DE}"/>
              </a:ext>
            </a:extLst>
          </p:cNvPr>
          <p:cNvSpPr txBox="1"/>
          <p:nvPr/>
        </p:nvSpPr>
        <p:spPr>
          <a:xfrm rot="546832">
            <a:off x="2366638" y="5147816"/>
            <a:ext cx="126556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remanufacture</a:t>
            </a:r>
          </a:p>
        </p:txBody>
      </p:sp>
      <p:sp>
        <p:nvSpPr>
          <p:cNvPr id="32" name="TextBox 31">
            <a:extLst>
              <a:ext uri="{FF2B5EF4-FFF2-40B4-BE49-F238E27FC236}">
                <a16:creationId xmlns:a16="http://schemas.microsoft.com/office/drawing/2014/main" id="{FDFA2AF4-1050-47F9-9854-BFD0C77245DE}"/>
              </a:ext>
            </a:extLst>
          </p:cNvPr>
          <p:cNvSpPr txBox="1"/>
          <p:nvPr/>
        </p:nvSpPr>
        <p:spPr>
          <a:xfrm>
            <a:off x="1443779" y="4572098"/>
            <a:ext cx="126556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reuse</a:t>
            </a:r>
          </a:p>
        </p:txBody>
      </p:sp>
      <p:sp>
        <p:nvSpPr>
          <p:cNvPr id="33" name="TextBox 32">
            <a:extLst>
              <a:ext uri="{FF2B5EF4-FFF2-40B4-BE49-F238E27FC236}">
                <a16:creationId xmlns:a16="http://schemas.microsoft.com/office/drawing/2014/main" id="{FDFA2AF4-1050-47F9-9854-BFD0C77245DE}"/>
              </a:ext>
            </a:extLst>
          </p:cNvPr>
          <p:cNvSpPr txBox="1"/>
          <p:nvPr/>
        </p:nvSpPr>
        <p:spPr>
          <a:xfrm rot="19667738">
            <a:off x="1748574" y="3864219"/>
            <a:ext cx="126556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prevent</a:t>
            </a:r>
          </a:p>
        </p:txBody>
      </p:sp>
    </p:spTree>
    <p:extLst>
      <p:ext uri="{BB962C8B-B14F-4D97-AF65-F5344CB8AC3E}">
        <p14:creationId xmlns:p14="http://schemas.microsoft.com/office/powerpoint/2010/main" val="115967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a16="http://schemas.microsoft.com/office/drawing/2014/main" id="{FDFA2AF4-1050-47F9-9854-BFD0C77245DE}"/>
              </a:ext>
            </a:extLst>
          </p:cNvPr>
          <p:cNvSpPr txBox="1"/>
          <p:nvPr/>
        </p:nvSpPr>
        <p:spPr>
          <a:xfrm>
            <a:off x="237467" y="1473276"/>
            <a:ext cx="11793666" cy="2308324"/>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Circular Economy: </a:t>
            </a:r>
            <a:r>
              <a:rPr lang="en-US" sz="2400" b="1" dirty="0">
                <a:latin typeface="Arial" panose="020B0604020202020204" pitchFamily="34" charset="0"/>
                <a:cs typeface="Arial" panose="020B0604020202020204" pitchFamily="34" charset="0"/>
              </a:rPr>
              <a:t>Opportunities to for Design Collaboration</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11" name="Rectangle 10"/>
          <p:cNvSpPr/>
          <p:nvPr/>
        </p:nvSpPr>
        <p:spPr>
          <a:xfrm>
            <a:off x="1693334" y="2074333"/>
            <a:ext cx="5918199" cy="3793067"/>
          </a:xfrm>
          <a:prstGeom prst="rect">
            <a:avLst/>
          </a:prstGeom>
          <a:noFill/>
          <a:ln w="63500" cap="flat" cmpd="sng" algn="ctr">
            <a:solidFill>
              <a:srgbClr val="FF0000"/>
            </a:solidFill>
            <a:prstDash val="dash"/>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AD8C1649-D055-4A38-BB86-ED2E5EA5C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2" name="Arrow: Right 1">
            <a:extLst>
              <a:ext uri="{FF2B5EF4-FFF2-40B4-BE49-F238E27FC236}">
                <a16:creationId xmlns:a16="http://schemas.microsoft.com/office/drawing/2014/main" id="{0309381F-AC2B-429F-A7FD-6E3E6287D6EE}"/>
              </a:ext>
            </a:extLst>
          </p:cNvPr>
          <p:cNvSpPr/>
          <p:nvPr/>
        </p:nvSpPr>
        <p:spPr>
          <a:xfrm>
            <a:off x="8188657" y="2647369"/>
            <a:ext cx="2844382" cy="345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DE31B41-8E8C-4E67-B177-6B752EF0C809}"/>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6" name="Picture 15" descr="Designer.jpg"/>
          <p:cNvPicPr>
            <a:picLocks noChangeAspect="1"/>
          </p:cNvPicPr>
          <p:nvPr/>
        </p:nvPicPr>
        <p:blipFill>
          <a:blip r:embed="rId5"/>
          <a:stretch>
            <a:fillRect/>
          </a:stretch>
        </p:blipFill>
        <p:spPr>
          <a:xfrm>
            <a:off x="3670317" y="3937000"/>
            <a:ext cx="548262" cy="626585"/>
          </a:xfrm>
          <a:prstGeom prst="rect">
            <a:avLst/>
          </a:prstGeom>
        </p:spPr>
      </p:pic>
      <p:pic>
        <p:nvPicPr>
          <p:cNvPr id="17" name="Picture 16" descr="512px-Businessperson_(3287)_-_The_Noun_Project.svg.png"/>
          <p:cNvPicPr>
            <a:picLocks noChangeAspect="1"/>
          </p:cNvPicPr>
          <p:nvPr/>
        </p:nvPicPr>
        <p:blipFill>
          <a:blip r:embed="rId6"/>
          <a:stretch>
            <a:fillRect/>
          </a:stretch>
        </p:blipFill>
        <p:spPr>
          <a:xfrm>
            <a:off x="2353754" y="3857194"/>
            <a:ext cx="828710" cy="741308"/>
          </a:xfrm>
          <a:prstGeom prst="rect">
            <a:avLst/>
          </a:prstGeom>
        </p:spPr>
      </p:pic>
      <p:pic>
        <p:nvPicPr>
          <p:cNvPr id="18" name="Picture 17" descr="worker-icon-vector-male-service-person-building-construction-workman-hardhat-helmet-jacket-glyph-pictogram-symbol-113380768.jpg"/>
          <p:cNvPicPr>
            <a:picLocks noChangeAspect="1"/>
          </p:cNvPicPr>
          <p:nvPr/>
        </p:nvPicPr>
        <p:blipFill>
          <a:blip r:embed="rId7"/>
          <a:stretch>
            <a:fillRect/>
          </a:stretch>
        </p:blipFill>
        <p:spPr>
          <a:xfrm>
            <a:off x="5023973" y="3835399"/>
            <a:ext cx="350698" cy="736527"/>
          </a:xfrm>
          <a:prstGeom prst="rect">
            <a:avLst/>
          </a:prstGeom>
        </p:spPr>
      </p:pic>
      <p:pic>
        <p:nvPicPr>
          <p:cNvPr id="19" name="Picture 18" descr="job-conveyor-production-factory-icon-element-manufacturing-icon-premium-quality-graphic-design-icon-signs-symbols-148096461.jpg"/>
          <p:cNvPicPr>
            <a:picLocks noChangeAspect="1"/>
          </p:cNvPicPr>
          <p:nvPr/>
        </p:nvPicPr>
        <p:blipFill>
          <a:blip r:embed="rId8"/>
          <a:stretch>
            <a:fillRect/>
          </a:stretch>
        </p:blipFill>
        <p:spPr>
          <a:xfrm>
            <a:off x="5978423" y="3860799"/>
            <a:ext cx="946382" cy="717003"/>
          </a:xfrm>
          <a:prstGeom prst="rect">
            <a:avLst/>
          </a:prstGeom>
        </p:spPr>
      </p:pic>
      <p:pic>
        <p:nvPicPr>
          <p:cNvPr id="20" name="Picture 19" descr="bricklayer.jpg"/>
          <p:cNvPicPr>
            <a:picLocks noChangeAspect="1"/>
          </p:cNvPicPr>
          <p:nvPr/>
        </p:nvPicPr>
        <p:blipFill>
          <a:blip r:embed="rId9"/>
          <a:srcRect t="9211"/>
          <a:stretch>
            <a:fillRect/>
          </a:stretch>
        </p:blipFill>
        <p:spPr>
          <a:xfrm>
            <a:off x="2372787" y="4936064"/>
            <a:ext cx="692276" cy="697329"/>
          </a:xfrm>
          <a:prstGeom prst="rect">
            <a:avLst/>
          </a:prstGeom>
        </p:spPr>
      </p:pic>
      <p:pic>
        <p:nvPicPr>
          <p:cNvPr id="22" name="Picture 21" descr="facilities manager.jpg"/>
          <p:cNvPicPr>
            <a:picLocks noChangeAspect="1"/>
          </p:cNvPicPr>
          <p:nvPr/>
        </p:nvPicPr>
        <p:blipFill>
          <a:blip r:embed="rId10"/>
          <a:srcRect t="7503"/>
          <a:stretch>
            <a:fillRect/>
          </a:stretch>
        </p:blipFill>
        <p:spPr>
          <a:xfrm>
            <a:off x="3568708" y="4824910"/>
            <a:ext cx="622294" cy="873158"/>
          </a:xfrm>
          <a:prstGeom prst="rect">
            <a:avLst/>
          </a:prstGeom>
        </p:spPr>
      </p:pic>
      <p:pic>
        <p:nvPicPr>
          <p:cNvPr id="23" name="Picture 22" descr="demolition symbol.jpg"/>
          <p:cNvPicPr>
            <a:picLocks noChangeAspect="1"/>
          </p:cNvPicPr>
          <p:nvPr/>
        </p:nvPicPr>
        <p:blipFill>
          <a:blip r:embed="rId11"/>
          <a:stretch>
            <a:fillRect/>
          </a:stretch>
        </p:blipFill>
        <p:spPr>
          <a:xfrm>
            <a:off x="4690535" y="4871306"/>
            <a:ext cx="1041230" cy="779689"/>
          </a:xfrm>
          <a:prstGeom prst="rect">
            <a:avLst/>
          </a:prstGeom>
        </p:spPr>
      </p:pic>
      <p:pic>
        <p:nvPicPr>
          <p:cNvPr id="24" name="Picture 23" descr="waste-container-paper-recycling-bin-garbage-truck-garbage-disposal-cliparts-thumbnail.jpg"/>
          <p:cNvPicPr>
            <a:picLocks noChangeAspect="1"/>
          </p:cNvPicPr>
          <p:nvPr/>
        </p:nvPicPr>
        <p:blipFill>
          <a:blip r:embed="rId12"/>
          <a:stretch>
            <a:fillRect/>
          </a:stretch>
        </p:blipFill>
        <p:spPr>
          <a:xfrm>
            <a:off x="6096000" y="4893842"/>
            <a:ext cx="685800" cy="734377"/>
          </a:xfrm>
          <a:prstGeom prst="rect">
            <a:avLst/>
          </a:prstGeom>
        </p:spPr>
      </p:pic>
      <p:sp>
        <p:nvSpPr>
          <p:cNvPr id="21" name="TextBox 20"/>
          <p:cNvSpPr txBox="1"/>
          <p:nvPr/>
        </p:nvSpPr>
        <p:spPr>
          <a:xfrm>
            <a:off x="9961432"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DFA2AF4-1050-47F9-9854-BFD0C77245DE}"/>
              </a:ext>
            </a:extLst>
          </p:cNvPr>
          <p:cNvSpPr txBox="1"/>
          <p:nvPr/>
        </p:nvSpPr>
        <p:spPr>
          <a:xfrm>
            <a:off x="2442849" y="3649213"/>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client</a:t>
            </a:r>
          </a:p>
        </p:txBody>
      </p:sp>
      <p:sp>
        <p:nvSpPr>
          <p:cNvPr id="26" name="TextBox 25">
            <a:extLst>
              <a:ext uri="{FF2B5EF4-FFF2-40B4-BE49-F238E27FC236}">
                <a16:creationId xmlns:a16="http://schemas.microsoft.com/office/drawing/2014/main" id="{FDFA2AF4-1050-47F9-9854-BFD0C77245DE}"/>
              </a:ext>
            </a:extLst>
          </p:cNvPr>
          <p:cNvSpPr txBox="1"/>
          <p:nvPr/>
        </p:nvSpPr>
        <p:spPr>
          <a:xfrm>
            <a:off x="3594313" y="3657679"/>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design team</a:t>
            </a:r>
          </a:p>
        </p:txBody>
      </p:sp>
      <p:sp>
        <p:nvSpPr>
          <p:cNvPr id="27" name="TextBox 26">
            <a:extLst>
              <a:ext uri="{FF2B5EF4-FFF2-40B4-BE49-F238E27FC236}">
                <a16:creationId xmlns:a16="http://schemas.microsoft.com/office/drawing/2014/main" id="{FDFA2AF4-1050-47F9-9854-BFD0C77245DE}"/>
              </a:ext>
            </a:extLst>
          </p:cNvPr>
          <p:cNvSpPr txBox="1"/>
          <p:nvPr/>
        </p:nvSpPr>
        <p:spPr>
          <a:xfrm>
            <a:off x="4965908" y="3606807"/>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contractor</a:t>
            </a:r>
          </a:p>
        </p:txBody>
      </p:sp>
      <p:sp>
        <p:nvSpPr>
          <p:cNvPr id="28" name="TextBox 27">
            <a:extLst>
              <a:ext uri="{FF2B5EF4-FFF2-40B4-BE49-F238E27FC236}">
                <a16:creationId xmlns:a16="http://schemas.microsoft.com/office/drawing/2014/main" id="{FDFA2AF4-1050-47F9-9854-BFD0C77245DE}"/>
              </a:ext>
            </a:extLst>
          </p:cNvPr>
          <p:cNvSpPr txBox="1"/>
          <p:nvPr/>
        </p:nvSpPr>
        <p:spPr>
          <a:xfrm>
            <a:off x="5978423" y="3623813"/>
            <a:ext cx="12232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manufacturer</a:t>
            </a:r>
          </a:p>
        </p:txBody>
      </p:sp>
      <p:sp>
        <p:nvSpPr>
          <p:cNvPr id="31" name="TextBox 30">
            <a:extLst>
              <a:ext uri="{FF2B5EF4-FFF2-40B4-BE49-F238E27FC236}">
                <a16:creationId xmlns:a16="http://schemas.microsoft.com/office/drawing/2014/main" id="{FDFA2AF4-1050-47F9-9854-BFD0C77245DE}"/>
              </a:ext>
            </a:extLst>
          </p:cNvPr>
          <p:cNvSpPr txBox="1"/>
          <p:nvPr/>
        </p:nvSpPr>
        <p:spPr>
          <a:xfrm>
            <a:off x="2383582" y="4665208"/>
            <a:ext cx="825300" cy="27932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trades</a:t>
            </a:r>
          </a:p>
        </p:txBody>
      </p:sp>
      <p:sp>
        <p:nvSpPr>
          <p:cNvPr id="32" name="TextBox 31">
            <a:extLst>
              <a:ext uri="{FF2B5EF4-FFF2-40B4-BE49-F238E27FC236}">
                <a16:creationId xmlns:a16="http://schemas.microsoft.com/office/drawing/2014/main" id="{FDFA2AF4-1050-47F9-9854-BFD0C77245DE}"/>
              </a:ext>
            </a:extLst>
          </p:cNvPr>
          <p:cNvSpPr txBox="1"/>
          <p:nvPr/>
        </p:nvSpPr>
        <p:spPr>
          <a:xfrm>
            <a:off x="3492717" y="4656744"/>
            <a:ext cx="14264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facilities manager</a:t>
            </a:r>
          </a:p>
        </p:txBody>
      </p:sp>
      <p:sp>
        <p:nvSpPr>
          <p:cNvPr id="33" name="TextBox 32">
            <a:extLst>
              <a:ext uri="{FF2B5EF4-FFF2-40B4-BE49-F238E27FC236}">
                <a16:creationId xmlns:a16="http://schemas.microsoft.com/office/drawing/2014/main" id="{FDFA2AF4-1050-47F9-9854-BFD0C77245DE}"/>
              </a:ext>
            </a:extLst>
          </p:cNvPr>
          <p:cNvSpPr txBox="1"/>
          <p:nvPr/>
        </p:nvSpPr>
        <p:spPr>
          <a:xfrm>
            <a:off x="4957448" y="4682141"/>
            <a:ext cx="113855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demolitions</a:t>
            </a:r>
          </a:p>
        </p:txBody>
      </p:sp>
      <p:sp>
        <p:nvSpPr>
          <p:cNvPr id="34" name="TextBox 33">
            <a:extLst>
              <a:ext uri="{FF2B5EF4-FFF2-40B4-BE49-F238E27FC236}">
                <a16:creationId xmlns:a16="http://schemas.microsoft.com/office/drawing/2014/main" id="{FDFA2AF4-1050-47F9-9854-BFD0C77245DE}"/>
              </a:ext>
            </a:extLst>
          </p:cNvPr>
          <p:cNvSpPr txBox="1"/>
          <p:nvPr/>
        </p:nvSpPr>
        <p:spPr>
          <a:xfrm>
            <a:off x="6096000" y="4682139"/>
            <a:ext cx="1346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remanufacturers</a:t>
            </a:r>
          </a:p>
        </p:txBody>
      </p:sp>
    </p:spTree>
    <p:extLst>
      <p:ext uri="{BB962C8B-B14F-4D97-AF65-F5344CB8AC3E}">
        <p14:creationId xmlns:p14="http://schemas.microsoft.com/office/powerpoint/2010/main" val="4176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IBA-Plan-of-Work-Stages.jpg"/>
          <p:cNvPicPr>
            <a:picLocks noChangeAspect="1"/>
          </p:cNvPicPr>
          <p:nvPr/>
        </p:nvPicPr>
        <p:blipFill>
          <a:blip r:embed="rId3"/>
          <a:srcRect l="9375" t="5624" b="79724"/>
          <a:stretch>
            <a:fillRect/>
          </a:stretch>
        </p:blipFill>
        <p:spPr>
          <a:xfrm>
            <a:off x="238171" y="2074333"/>
            <a:ext cx="11833111" cy="1354667"/>
          </a:xfrm>
          <a:prstGeom prst="rect">
            <a:avLst/>
          </a:prstGeom>
        </p:spPr>
      </p:pic>
      <p:sp>
        <p:nvSpPr>
          <p:cNvPr id="9" name="TextBox 8">
            <a:extLst>
              <a:ext uri="{FF2B5EF4-FFF2-40B4-BE49-F238E27FC236}">
                <a16:creationId xmlns:a16="http://schemas.microsoft.com/office/drawing/2014/main" id="{FDFA2AF4-1050-47F9-9854-BFD0C77245DE}"/>
              </a:ext>
            </a:extLst>
          </p:cNvPr>
          <p:cNvSpPr txBox="1"/>
          <p:nvPr/>
        </p:nvSpPr>
        <p:spPr>
          <a:xfrm>
            <a:off x="237467" y="1473276"/>
            <a:ext cx="11793666" cy="461665"/>
          </a:xfrm>
          <a:prstGeom prst="rect">
            <a:avLst/>
          </a:prstGeom>
          <a:noFill/>
        </p:spPr>
        <p:txBody>
          <a:bodyPr wrap="square" rtlCol="0">
            <a:spAutoFit/>
          </a:bodyPr>
          <a:lstStyle/>
          <a:p>
            <a:pPr marL="514350" indent="-514350"/>
            <a:r>
              <a:rPr lang="en-US" sz="2400" dirty="0">
                <a:latin typeface="Arial" panose="020B0604020202020204" pitchFamily="34" charset="0"/>
                <a:cs typeface="Arial" panose="020B0604020202020204" pitchFamily="34" charset="0"/>
              </a:rPr>
              <a:t>Circular Economy: </a:t>
            </a:r>
            <a:r>
              <a:rPr lang="en-US" sz="2400" b="1" dirty="0">
                <a:latin typeface="Arial" panose="020B0604020202020204" pitchFamily="34" charset="0"/>
                <a:cs typeface="Arial" panose="020B0604020202020204" pitchFamily="34" charset="0"/>
              </a:rPr>
              <a:t>New Incentives for Post Construction?</a:t>
            </a:r>
          </a:p>
        </p:txBody>
      </p:sp>
      <p:pic>
        <p:nvPicPr>
          <p:cNvPr id="15" name="Picture 14">
            <a:extLst>
              <a:ext uri="{FF2B5EF4-FFF2-40B4-BE49-F238E27FC236}">
                <a16:creationId xmlns:a16="http://schemas.microsoft.com/office/drawing/2014/main" id="{AD8C1649-D055-4A38-BB86-ED2E5EA5C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10" name="TextBox 9">
            <a:extLst>
              <a:ext uri="{FF2B5EF4-FFF2-40B4-BE49-F238E27FC236}">
                <a16:creationId xmlns:a16="http://schemas.microsoft.com/office/drawing/2014/main" id="{0DE31B41-8E8C-4E67-B177-6B752EF0C809}"/>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1" name="TextBox 20"/>
          <p:cNvSpPr txBox="1"/>
          <p:nvPr/>
        </p:nvSpPr>
        <p:spPr>
          <a:xfrm>
            <a:off x="9961432" y="3560309"/>
            <a:ext cx="3636033" cy="276999"/>
          </a:xfrm>
          <a:prstGeom prst="rect">
            <a:avLst/>
          </a:prstGeom>
          <a:noFill/>
        </p:spPr>
        <p:txBody>
          <a:bodyPr wrap="square" rtlCol="0">
            <a:spAutoFit/>
          </a:bodyPr>
          <a:lstStyle/>
          <a:p>
            <a:pPr marL="514350" indent="-514350"/>
            <a:r>
              <a:rPr lang="en-US" sz="1200" dirty="0">
                <a:latin typeface="Arial" panose="020B0604020202020204" pitchFamily="34" charset="0"/>
                <a:cs typeface="Arial" panose="020B0604020202020204" pitchFamily="34" charset="0"/>
              </a:rPr>
              <a:t>Source: RIBA Plan of Work</a:t>
            </a:r>
            <a:endParaRPr lang="en-GB" sz="1200" dirty="0">
              <a:latin typeface="Arial" panose="020B0604020202020204" pitchFamily="34" charset="0"/>
              <a:cs typeface="Arial" panose="020B0604020202020204" pitchFamily="34" charset="0"/>
            </a:endParaRPr>
          </a:p>
        </p:txBody>
      </p:sp>
      <p:grpSp>
        <p:nvGrpSpPr>
          <p:cNvPr id="34" name="Group 33"/>
          <p:cNvGrpSpPr/>
          <p:nvPr/>
        </p:nvGrpSpPr>
        <p:grpSpPr>
          <a:xfrm>
            <a:off x="7015034" y="3903135"/>
            <a:ext cx="4335034" cy="1896536"/>
            <a:chOff x="5050766" y="3903132"/>
            <a:chExt cx="3675789" cy="1608122"/>
          </a:xfrm>
        </p:grpSpPr>
        <p:grpSp>
          <p:nvGrpSpPr>
            <p:cNvPr id="32" name="Group 31"/>
            <p:cNvGrpSpPr/>
            <p:nvPr/>
          </p:nvGrpSpPr>
          <p:grpSpPr>
            <a:xfrm>
              <a:off x="5050766" y="3903132"/>
              <a:ext cx="3675789" cy="1608122"/>
              <a:chOff x="5050766" y="4428065"/>
              <a:chExt cx="3675789" cy="1608122"/>
            </a:xfrm>
          </p:grpSpPr>
          <p:pic>
            <p:nvPicPr>
              <p:cNvPr id="25" name="Picture 24" descr="RIBA-Plan-of-Work-Stages 8.jpg"/>
              <p:cNvPicPr>
                <a:picLocks noChangeAspect="1"/>
              </p:cNvPicPr>
              <p:nvPr/>
            </p:nvPicPr>
            <p:blipFill>
              <a:blip r:embed="rId5"/>
              <a:stretch>
                <a:fillRect/>
              </a:stretch>
            </p:blipFill>
            <p:spPr>
              <a:xfrm>
                <a:off x="5728925" y="4591164"/>
                <a:ext cx="1141053" cy="1019193"/>
              </a:xfrm>
              <a:prstGeom prst="rect">
                <a:avLst/>
              </a:prstGeom>
            </p:spPr>
          </p:pic>
          <p:sp>
            <p:nvSpPr>
              <p:cNvPr id="28" name="TextBox 27"/>
              <p:cNvSpPr txBox="1"/>
              <p:nvPr/>
            </p:nvSpPr>
            <p:spPr>
              <a:xfrm>
                <a:off x="5090523" y="5492543"/>
                <a:ext cx="3636032" cy="469749"/>
              </a:xfrm>
              <a:prstGeom prst="rect">
                <a:avLst/>
              </a:prstGeom>
              <a:noFill/>
            </p:spPr>
            <p:txBody>
              <a:bodyPr wrap="square" rtlCol="0">
                <a:spAutoFit/>
              </a:bodyPr>
              <a:lstStyle/>
              <a:p>
                <a:pPr marL="514350" indent="-514350"/>
                <a:r>
                  <a:rPr lang="en-US" sz="1500" b="1" dirty="0">
                    <a:latin typeface="Arial" panose="020B0604020202020204" pitchFamily="34" charset="0"/>
                    <a:cs typeface="Arial" panose="020B0604020202020204" pitchFamily="34" charset="0"/>
                  </a:rPr>
                  <a:t>Dismantling / </a:t>
                </a:r>
              </a:p>
              <a:p>
                <a:pPr marL="514350" indent="-514350"/>
                <a:r>
                  <a:rPr lang="en-US" sz="1500" b="1" dirty="0">
                    <a:latin typeface="Arial" panose="020B0604020202020204" pitchFamily="34" charset="0"/>
                    <a:cs typeface="Arial" panose="020B0604020202020204" pitchFamily="34" charset="0"/>
                  </a:rPr>
                  <a:t>Remanufacture</a:t>
                </a:r>
                <a:endParaRPr lang="en-GB" sz="1500" b="1" dirty="0">
                  <a:latin typeface="Arial" panose="020B0604020202020204" pitchFamily="34" charset="0"/>
                  <a:cs typeface="Arial" panose="020B0604020202020204" pitchFamily="34" charset="0"/>
                </a:endParaRPr>
              </a:p>
            </p:txBody>
          </p:sp>
          <p:sp>
            <p:nvSpPr>
              <p:cNvPr id="29" name="TextBox 28"/>
              <p:cNvSpPr txBox="1"/>
              <p:nvPr/>
            </p:nvSpPr>
            <p:spPr>
              <a:xfrm>
                <a:off x="5050766" y="4550913"/>
                <a:ext cx="2001968" cy="391458"/>
              </a:xfrm>
              <a:prstGeom prst="rect">
                <a:avLst/>
              </a:prstGeom>
              <a:noFill/>
            </p:spPr>
            <p:txBody>
              <a:bodyPr wrap="square" rtlCol="0">
                <a:spAutoFit/>
              </a:bodyPr>
              <a:lstStyle/>
              <a:p>
                <a:pPr marL="514350" indent="-514350"/>
                <a:r>
                  <a:rPr lang="en-US" sz="2400" b="1" dirty="0">
                    <a:latin typeface="Arial" panose="020B0604020202020204" pitchFamily="34" charset="0"/>
                    <a:cs typeface="Arial" panose="020B0604020202020204" pitchFamily="34" charset="0"/>
                  </a:rPr>
                  <a:t>8</a:t>
                </a:r>
                <a:endParaRPr lang="en-GB" sz="2400" b="1" dirty="0">
                  <a:latin typeface="Arial" panose="020B0604020202020204" pitchFamily="34" charset="0"/>
                  <a:cs typeface="Arial" panose="020B0604020202020204" pitchFamily="34" charset="0"/>
                </a:endParaRPr>
              </a:p>
            </p:txBody>
          </p:sp>
          <p:sp>
            <p:nvSpPr>
              <p:cNvPr id="30" name="Rectangle 29"/>
              <p:cNvSpPr/>
              <p:nvPr/>
            </p:nvSpPr>
            <p:spPr>
              <a:xfrm>
                <a:off x="5164665" y="5942855"/>
                <a:ext cx="1576441" cy="9333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5164667" y="4428065"/>
                <a:ext cx="1576439" cy="8614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3" name="TextBox 32">
              <a:extLst>
                <a:ext uri="{FF2B5EF4-FFF2-40B4-BE49-F238E27FC236}">
                  <a16:creationId xmlns:a16="http://schemas.microsoft.com/office/drawing/2014/main" id="{FDFA2AF4-1050-47F9-9854-BFD0C77245DE}"/>
                </a:ext>
              </a:extLst>
            </p:cNvPr>
            <p:cNvSpPr txBox="1"/>
            <p:nvPr/>
          </p:nvSpPr>
          <p:spPr>
            <a:xfrm>
              <a:off x="6926134" y="4013274"/>
              <a:ext cx="1117199" cy="1017791"/>
            </a:xfrm>
            <a:prstGeom prst="rect">
              <a:avLst/>
            </a:prstGeom>
            <a:noFill/>
          </p:spPr>
          <p:txBody>
            <a:bodyPr wrap="square" rtlCol="0">
              <a:spAutoFit/>
            </a:bodyPr>
            <a:lstStyle/>
            <a:p>
              <a:pPr marL="514350" indent="-514350"/>
              <a:r>
                <a:rPr lang="en-US" sz="7200" b="1" dirty="0">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FDFA2AF4-1050-47F9-9854-BFD0C77245DE}"/>
              </a:ext>
            </a:extLst>
          </p:cNvPr>
          <p:cNvSpPr txBox="1"/>
          <p:nvPr/>
        </p:nvSpPr>
        <p:spPr>
          <a:xfrm>
            <a:off x="254002" y="4157210"/>
            <a:ext cx="6045198" cy="1415772"/>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Within a Circular Economy, potential new business opportunities in </a:t>
            </a:r>
            <a:r>
              <a:rPr lang="en-US" sz="2200" b="1" dirty="0">
                <a:latin typeface="Arial" panose="020B0604020202020204" pitchFamily="34" charset="0"/>
                <a:cs typeface="Arial" panose="020B0604020202020204" pitchFamily="34" charset="0"/>
              </a:rPr>
              <a:t>Maintenance, Remanufacturing </a:t>
            </a:r>
            <a:r>
              <a:rPr lang="en-US" sz="2200" dirty="0">
                <a:latin typeface="Arial" panose="020B0604020202020204" pitchFamily="34" charset="0"/>
                <a:cs typeface="Arial" panose="020B0604020202020204" pitchFamily="34" charset="0"/>
              </a:rPr>
              <a:t>and</a:t>
            </a:r>
            <a:r>
              <a:rPr lang="en-US" sz="2200" b="1" dirty="0">
                <a:latin typeface="Arial" panose="020B0604020202020204" pitchFamily="34" charset="0"/>
                <a:cs typeface="Arial" panose="020B0604020202020204" pitchFamily="34" charset="0"/>
              </a:rPr>
              <a:t> Dismantling</a:t>
            </a:r>
            <a:r>
              <a:rPr lang="en-US" sz="2200" dirty="0">
                <a:latin typeface="Arial" panose="020B0604020202020204" pitchFamily="34" charset="0"/>
                <a:cs typeface="Arial" panose="020B0604020202020204" pitchFamily="34" charset="0"/>
              </a:rPr>
              <a:t> can exist.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Construction and the Circular Economy</a:t>
            </a:r>
            <a:endParaRPr lang="en-GB" sz="4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81A8617-E085-4A8A-B2CA-2A5994AF9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Tree>
    <p:extLst>
      <p:ext uri="{BB962C8B-B14F-4D97-AF65-F5344CB8AC3E}">
        <p14:creationId xmlns:p14="http://schemas.microsoft.com/office/powerpoint/2010/main" val="232001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D2A47CC-B54A-4D37-B12E-AA9713B35B8B}"/>
              </a:ext>
            </a:extLst>
          </p:cNvPr>
          <p:cNvSpPr txBox="1"/>
          <p:nvPr/>
        </p:nvSpPr>
        <p:spPr>
          <a:xfrm>
            <a:off x="5590803" y="1473276"/>
            <a:ext cx="6480174" cy="4339650"/>
          </a:xfrm>
          <a:prstGeom prst="rect">
            <a:avLst/>
          </a:prstGeom>
          <a:noFill/>
        </p:spPr>
        <p:txBody>
          <a:bodyPr wrap="square" rtlCol="0">
            <a:spAutoFit/>
          </a:bodyPr>
          <a:lstStyle/>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a:p>
            <a:pPr marL="514350" indent="-514350"/>
            <a:endParaRPr lang="en-US" sz="2400" dirty="0">
              <a:latin typeface="Arial" panose="020B0604020202020204" pitchFamily="34" charset="0"/>
              <a:cs typeface="Arial" panose="020B0604020202020204" pitchFamily="34" charset="0"/>
            </a:endParaRPr>
          </a:p>
          <a:p>
            <a:pPr indent="-514350"/>
            <a:r>
              <a:rPr lang="en-US" sz="3200" b="1" dirty="0">
                <a:latin typeface="Arial" panose="020B0604020202020204" pitchFamily="34" charset="0"/>
                <a:cs typeface="Arial" panose="020B0604020202020204" pitchFamily="34" charset="0"/>
              </a:rPr>
              <a:t>Q: </a:t>
            </a:r>
            <a:r>
              <a:rPr lang="en-US" sz="3200" dirty="0">
                <a:latin typeface="Arial" panose="020B0604020202020204" pitchFamily="34" charset="0"/>
                <a:cs typeface="Arial" panose="020B0604020202020204" pitchFamily="34" charset="0"/>
              </a:rPr>
              <a:t>Is wide </a:t>
            </a:r>
            <a:r>
              <a:rPr lang="en-US" sz="3200" b="1" dirty="0">
                <a:latin typeface="Arial" panose="020B0604020202020204" pitchFamily="34" charset="0"/>
                <a:cs typeface="Arial" panose="020B0604020202020204" pitchFamily="34" charset="0"/>
              </a:rPr>
              <a:t>collaboration</a:t>
            </a:r>
            <a:r>
              <a:rPr lang="en-US" sz="3200" dirty="0">
                <a:latin typeface="Arial" panose="020B0604020202020204" pitchFamily="34" charset="0"/>
                <a:cs typeface="Arial" panose="020B0604020202020204" pitchFamily="34" charset="0"/>
              </a:rPr>
              <a:t> in design an opportunity for progress or a recipe for disaster?</a:t>
            </a:r>
          </a:p>
          <a:p>
            <a:endParaRPr lang="en-US" sz="24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1E3DD0E-3488-423C-93E0-FD47F176E943}"/>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Opportunities</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12C9AE7-C806-4BC4-81E5-638EDA88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pic>
        <p:nvPicPr>
          <p:cNvPr id="20" name="Picture 19" descr="Designer.jpg"/>
          <p:cNvPicPr>
            <a:picLocks noChangeAspect="1"/>
          </p:cNvPicPr>
          <p:nvPr/>
        </p:nvPicPr>
        <p:blipFill>
          <a:blip r:embed="rId4"/>
          <a:stretch>
            <a:fillRect/>
          </a:stretch>
        </p:blipFill>
        <p:spPr>
          <a:xfrm>
            <a:off x="1687238" y="2229552"/>
            <a:ext cx="929811" cy="1062641"/>
          </a:xfrm>
          <a:prstGeom prst="rect">
            <a:avLst/>
          </a:prstGeom>
        </p:spPr>
      </p:pic>
      <p:pic>
        <p:nvPicPr>
          <p:cNvPr id="21" name="Picture 20" descr="512px-Businessperson_(3287)_-_The_Noun_Project.svg.png"/>
          <p:cNvPicPr>
            <a:picLocks noChangeAspect="1"/>
          </p:cNvPicPr>
          <p:nvPr/>
        </p:nvPicPr>
        <p:blipFill>
          <a:blip r:embed="rId5"/>
          <a:stretch>
            <a:fillRect/>
          </a:stretch>
        </p:blipFill>
        <p:spPr>
          <a:xfrm>
            <a:off x="177802" y="2046601"/>
            <a:ext cx="1405430" cy="1257203"/>
          </a:xfrm>
          <a:prstGeom prst="rect">
            <a:avLst/>
          </a:prstGeom>
        </p:spPr>
      </p:pic>
      <p:pic>
        <p:nvPicPr>
          <p:cNvPr id="22" name="Picture 21" descr="worker-icon-vector-male-service-person-building-construction-workman-hardhat-helmet-jacket-glyph-pictogram-symbol-113380768.jpg"/>
          <p:cNvPicPr>
            <a:picLocks noChangeAspect="1"/>
          </p:cNvPicPr>
          <p:nvPr/>
        </p:nvPicPr>
        <p:blipFill>
          <a:blip r:embed="rId6"/>
          <a:stretch>
            <a:fillRect/>
          </a:stretch>
        </p:blipFill>
        <p:spPr>
          <a:xfrm>
            <a:off x="2896796" y="2046039"/>
            <a:ext cx="594757" cy="1249094"/>
          </a:xfrm>
          <a:prstGeom prst="rect">
            <a:avLst/>
          </a:prstGeom>
        </p:spPr>
      </p:pic>
      <p:pic>
        <p:nvPicPr>
          <p:cNvPr id="23" name="Picture 22" descr="job-conveyor-production-factory-icon-element-manufacturing-icon-premium-quality-graphic-design-icon-signs-symbols-148096461.jpg"/>
          <p:cNvPicPr>
            <a:picLocks noChangeAspect="1"/>
          </p:cNvPicPr>
          <p:nvPr/>
        </p:nvPicPr>
        <p:blipFill>
          <a:blip r:embed="rId7"/>
          <a:stretch>
            <a:fillRect/>
          </a:stretch>
        </p:blipFill>
        <p:spPr>
          <a:xfrm>
            <a:off x="3718263" y="2080524"/>
            <a:ext cx="1604992" cy="1215983"/>
          </a:xfrm>
          <a:prstGeom prst="rect">
            <a:avLst/>
          </a:prstGeom>
        </p:spPr>
      </p:pic>
      <p:pic>
        <p:nvPicPr>
          <p:cNvPr id="24" name="Picture 23" descr="bricklayer.jpg"/>
          <p:cNvPicPr>
            <a:picLocks noChangeAspect="1"/>
          </p:cNvPicPr>
          <p:nvPr/>
        </p:nvPicPr>
        <p:blipFill>
          <a:blip r:embed="rId8"/>
          <a:srcRect t="9211"/>
          <a:stretch>
            <a:fillRect/>
          </a:stretch>
        </p:blipFill>
        <p:spPr>
          <a:xfrm>
            <a:off x="209445" y="3859283"/>
            <a:ext cx="1174049" cy="1182618"/>
          </a:xfrm>
          <a:prstGeom prst="rect">
            <a:avLst/>
          </a:prstGeom>
        </p:spPr>
      </p:pic>
      <p:pic>
        <p:nvPicPr>
          <p:cNvPr id="25" name="Picture 24" descr="facilities manager.jpg"/>
          <p:cNvPicPr>
            <a:picLocks noChangeAspect="1"/>
          </p:cNvPicPr>
          <p:nvPr/>
        </p:nvPicPr>
        <p:blipFill>
          <a:blip r:embed="rId9"/>
          <a:srcRect t="7503"/>
          <a:stretch>
            <a:fillRect/>
          </a:stretch>
        </p:blipFill>
        <p:spPr>
          <a:xfrm>
            <a:off x="1425953" y="3590044"/>
            <a:ext cx="1055364" cy="1480811"/>
          </a:xfrm>
          <a:prstGeom prst="rect">
            <a:avLst/>
          </a:prstGeom>
        </p:spPr>
      </p:pic>
      <p:pic>
        <p:nvPicPr>
          <p:cNvPr id="32" name="Picture 31" descr="demolition symbol.jpg"/>
          <p:cNvPicPr>
            <a:picLocks noChangeAspect="1"/>
          </p:cNvPicPr>
          <p:nvPr/>
        </p:nvPicPr>
        <p:blipFill>
          <a:blip r:embed="rId10"/>
          <a:srcRect l="7464" r="10547"/>
          <a:stretch>
            <a:fillRect/>
          </a:stretch>
        </p:blipFill>
        <p:spPr>
          <a:xfrm>
            <a:off x="2438395" y="3692482"/>
            <a:ext cx="1515538" cy="1384161"/>
          </a:xfrm>
          <a:prstGeom prst="rect">
            <a:avLst/>
          </a:prstGeom>
        </p:spPr>
      </p:pic>
      <p:pic>
        <p:nvPicPr>
          <p:cNvPr id="33" name="Picture 32" descr="waste-container-paper-recycling-bin-garbage-truck-garbage-disposal-cliparts-thumbnail.jpg"/>
          <p:cNvPicPr>
            <a:picLocks noChangeAspect="1"/>
          </p:cNvPicPr>
          <p:nvPr/>
        </p:nvPicPr>
        <p:blipFill>
          <a:blip r:embed="rId11"/>
          <a:stretch>
            <a:fillRect/>
          </a:stretch>
        </p:blipFill>
        <p:spPr>
          <a:xfrm>
            <a:off x="4184018" y="3758353"/>
            <a:ext cx="1163065" cy="1245448"/>
          </a:xfrm>
          <a:prstGeom prst="rect">
            <a:avLst/>
          </a:prstGeom>
        </p:spPr>
      </p:pic>
    </p:spTree>
    <p:extLst>
      <p:ext uri="{BB962C8B-B14F-4D97-AF65-F5344CB8AC3E}">
        <p14:creationId xmlns:p14="http://schemas.microsoft.com/office/powerpoint/2010/main" val="343952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433F8-D39B-489A-8D88-941A3A6B303D}"/>
              </a:ext>
            </a:extLst>
          </p:cNvPr>
          <p:cNvPicPr>
            <a:picLocks noChangeAspect="1"/>
          </p:cNvPicPr>
          <p:nvPr/>
        </p:nvPicPr>
        <p:blipFill rotWithShape="1">
          <a:blip r:embed="rId3">
            <a:extLst>
              <a:ext uri="{28A0092B-C50C-407E-A947-70E740481C1C}">
                <a14:useLocalDpi xmlns:a14="http://schemas.microsoft.com/office/drawing/2010/main" val="0"/>
              </a:ext>
            </a:extLst>
          </a:blip>
          <a:srcRect l="6369" r="11401"/>
          <a:stretch/>
        </p:blipFill>
        <p:spPr>
          <a:xfrm>
            <a:off x="9032720" y="2007265"/>
            <a:ext cx="2759938" cy="3377459"/>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8568" y="505399"/>
            <a:ext cx="10884471" cy="769441"/>
          </a:xfrm>
          <a:prstGeom prst="rect">
            <a:avLst/>
          </a:prstGeom>
          <a:noFill/>
        </p:spPr>
        <p:txBody>
          <a:bodyPr wrap="square" rtlCol="0">
            <a:spAutoFit/>
          </a:bodyPr>
          <a:lstStyle/>
          <a:p>
            <a:r>
              <a:rPr lang="en-US" sz="4400" dirty="0">
                <a:solidFill>
                  <a:schemeClr val="tx1">
                    <a:alpha val="38000"/>
                  </a:schemeClr>
                </a:solidFill>
                <a:latin typeface="Arial" panose="020B0604020202020204" pitchFamily="34" charset="0"/>
                <a:cs typeface="Arial" panose="020B0604020202020204" pitchFamily="34" charset="0"/>
              </a:rPr>
              <a:t>Opportunities</a:t>
            </a:r>
            <a:endParaRPr lang="en-GB" sz="4400" dirty="0">
              <a:solidFill>
                <a:schemeClr val="tx1">
                  <a:alpha val="38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97D62F5-6802-4FD6-BD7C-607821390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9" name="TextBox 8">
            <a:extLst>
              <a:ext uri="{FF2B5EF4-FFF2-40B4-BE49-F238E27FC236}">
                <a16:creationId xmlns:a16="http://schemas.microsoft.com/office/drawing/2014/main" id="{3AF7371B-6FC2-40B2-969F-EEED7E99AD10}"/>
              </a:ext>
            </a:extLst>
          </p:cNvPr>
          <p:cNvSpPr txBox="1"/>
          <p:nvPr/>
        </p:nvSpPr>
        <p:spPr>
          <a:xfrm>
            <a:off x="237466" y="1473276"/>
            <a:ext cx="9943764" cy="4647426"/>
          </a:xfrm>
          <a:prstGeom prst="rect">
            <a:avLst/>
          </a:prstGeom>
          <a:noFill/>
        </p:spPr>
        <p:txBody>
          <a:bodyPr wrap="square" rtlCol="0">
            <a:spAutoFit/>
          </a:bodyPr>
          <a:lstStyle/>
          <a:p>
            <a:pPr marL="514350" indent="-514350"/>
            <a:r>
              <a:rPr lang="en-US" sz="2400" b="1" dirty="0">
                <a:latin typeface="Arial" panose="020B0604020202020204" pitchFamily="34" charset="0"/>
                <a:cs typeface="Arial" panose="020B0604020202020204" pitchFamily="34" charset="0"/>
              </a:rPr>
              <a:t>Opportunities in the Scottish Construction Sector:</a:t>
            </a:r>
          </a:p>
          <a:p>
            <a:pPr marL="514350" indent="-514350"/>
            <a:endParaRPr lang="en-US" sz="2400" b="1" dirty="0" smtClean="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Opportunity 1 – </a:t>
            </a:r>
            <a:r>
              <a:rPr lang="en-US" sz="2000" dirty="0">
                <a:latin typeface="Arial" panose="020B0604020202020204" pitchFamily="34" charset="0"/>
                <a:cs typeface="Arial" panose="020B0604020202020204" pitchFamily="34" charset="0"/>
              </a:rPr>
              <a:t>Modular Design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deconstruction &amp; Material Passports)</a:t>
            </a:r>
            <a:endParaRPr lang="en-US" sz="2000"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Opportunity 2 – </a:t>
            </a:r>
            <a:r>
              <a:rPr lang="en-US" sz="2000" dirty="0">
                <a:latin typeface="Arial" panose="020B0604020202020204" pitchFamily="34" charset="0"/>
                <a:cs typeface="Arial" panose="020B0604020202020204" pitchFamily="34" charset="0"/>
              </a:rPr>
              <a:t>Circular Timber in Construction</a:t>
            </a:r>
          </a:p>
          <a:p>
            <a:pPr marL="514350" indent="-514350"/>
            <a:r>
              <a:rPr lang="en-US" sz="2000" b="1" dirty="0">
                <a:latin typeface="Arial" panose="020B0604020202020204" pitchFamily="34" charset="0"/>
                <a:cs typeface="Arial" panose="020B0604020202020204" pitchFamily="34" charset="0"/>
              </a:rPr>
              <a:t>Opportunity 3 – </a:t>
            </a:r>
            <a:r>
              <a:rPr lang="en-US" sz="2000" dirty="0">
                <a:latin typeface="Arial" panose="020B0604020202020204" pitchFamily="34" charset="0"/>
                <a:cs typeface="Arial" panose="020B0604020202020204" pitchFamily="34" charset="0"/>
              </a:rPr>
              <a:t>Circular Aggregates</a:t>
            </a:r>
            <a:r>
              <a:rPr lang="en-US" sz="20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concrete, brick etc.)</a:t>
            </a:r>
          </a:p>
          <a:p>
            <a:pPr marL="514350" indent="-514350"/>
            <a:r>
              <a:rPr lang="en-US" sz="2000" b="1" dirty="0">
                <a:latin typeface="Arial" panose="020B0604020202020204" pitchFamily="34" charset="0"/>
                <a:cs typeface="Arial" panose="020B0604020202020204" pitchFamily="34" charset="0"/>
              </a:rPr>
              <a:t>Opportunity 4 – </a:t>
            </a:r>
            <a:r>
              <a:rPr lang="en-US" sz="2000" dirty="0">
                <a:latin typeface="Arial" panose="020B0604020202020204" pitchFamily="34" charset="0"/>
                <a:cs typeface="Arial" panose="020B0604020202020204" pitchFamily="34" charset="0"/>
              </a:rPr>
              <a:t>Structural Steel and </a:t>
            </a:r>
            <a:r>
              <a:rPr lang="en-US" sz="2000" dirty="0" err="1">
                <a:latin typeface="Arial" panose="020B0604020202020204" pitchFamily="34" charset="0"/>
                <a:cs typeface="Arial" panose="020B0604020202020204" pitchFamily="34" charset="0"/>
              </a:rPr>
              <a:t>Aluminium</a:t>
            </a:r>
            <a:r>
              <a:rPr lang="en-US" sz="2000" dirty="0">
                <a:latin typeface="Arial" panose="020B0604020202020204" pitchFamily="34" charset="0"/>
                <a:cs typeface="Arial" panose="020B0604020202020204" pitchFamily="34" charset="0"/>
              </a:rPr>
              <a:t> Reuse</a:t>
            </a:r>
          </a:p>
          <a:p>
            <a:pPr marL="514350" indent="-514350"/>
            <a:r>
              <a:rPr lang="en-US" sz="2000" b="1" dirty="0">
                <a:latin typeface="Arial" panose="020B0604020202020204" pitchFamily="34" charset="0"/>
                <a:cs typeface="Arial" panose="020B0604020202020204" pitchFamily="34" charset="0"/>
              </a:rPr>
              <a:t>Opportunity 5 – </a:t>
            </a:r>
            <a:r>
              <a:rPr lang="en-US" sz="2000" dirty="0">
                <a:latin typeface="Arial" panose="020B0604020202020204" pitchFamily="34" charset="0"/>
                <a:cs typeface="Arial" panose="020B0604020202020204" pitchFamily="34" charset="0"/>
              </a:rPr>
              <a:t>Closed loop and lean use of plasterboard</a:t>
            </a:r>
          </a:p>
          <a:p>
            <a:pPr marL="514350" indent="-514350"/>
            <a:r>
              <a:rPr lang="en-US" sz="2000" b="1" dirty="0">
                <a:latin typeface="Arial" panose="020B0604020202020204" pitchFamily="34" charset="0"/>
                <a:cs typeface="Arial" panose="020B0604020202020204" pitchFamily="34" charset="0"/>
              </a:rPr>
              <a:t>Opportunity 6 – </a:t>
            </a:r>
            <a:r>
              <a:rPr lang="en-US" sz="2000" dirty="0">
                <a:latin typeface="Arial" panose="020B0604020202020204" pitchFamily="34" charset="0"/>
                <a:cs typeface="Arial" panose="020B0604020202020204" pitchFamily="34" charset="0"/>
              </a:rPr>
              <a:t>Making retrofit and refurb more circular</a:t>
            </a:r>
          </a:p>
          <a:p>
            <a:pPr marL="514350" indent="-514350"/>
            <a:r>
              <a:rPr lang="en-US" sz="2000" b="1" dirty="0">
                <a:latin typeface="Arial" panose="020B0604020202020204" pitchFamily="34" charset="0"/>
                <a:cs typeface="Arial" panose="020B0604020202020204" pitchFamily="34" charset="0"/>
              </a:rPr>
              <a:t>Opportunity 7 – </a:t>
            </a:r>
            <a:r>
              <a:rPr lang="en-US" sz="2000" dirty="0">
                <a:latin typeface="Arial" panose="020B0604020202020204" pitchFamily="34" charset="0"/>
                <a:cs typeface="Arial" panose="020B0604020202020204" pitchFamily="34" charset="0"/>
              </a:rPr>
              <a:t>Infrastructure &amp; Regen. Projects </a:t>
            </a:r>
            <a:r>
              <a:rPr lang="en-US" sz="1600" dirty="0">
                <a:latin typeface="Arial" panose="020B0604020202020204" pitchFamily="34" charset="0"/>
                <a:cs typeface="Arial" panose="020B0604020202020204" pitchFamily="34" charset="0"/>
              </a:rPr>
              <a:t>(mat. banks &amp; reuse hubs)</a:t>
            </a:r>
            <a:endParaRPr lang="en-US" sz="2000"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Opportunity 8 – </a:t>
            </a:r>
            <a:r>
              <a:rPr lang="en-US" sz="2000" dirty="0">
                <a:latin typeface="Arial" panose="020B0604020202020204" pitchFamily="34" charset="0"/>
                <a:cs typeface="Arial" panose="020B0604020202020204" pitchFamily="34" charset="0"/>
              </a:rPr>
              <a:t>Improving Building </a:t>
            </a:r>
            <a:r>
              <a:rPr lang="en-US" sz="2000" dirty="0" err="1">
                <a:latin typeface="Arial" panose="020B0604020202020204" pitchFamily="34" charset="0"/>
                <a:cs typeface="Arial" panose="020B0604020202020204" pitchFamily="34" charset="0"/>
              </a:rPr>
              <a:t>Utilisation</a:t>
            </a:r>
            <a:r>
              <a:rPr lang="en-US" sz="2000" dirty="0">
                <a:latin typeface="Arial" panose="020B0604020202020204" pitchFamily="34" charset="0"/>
                <a:cs typeface="Arial" panose="020B0604020202020204" pitchFamily="34" charset="0"/>
              </a:rPr>
              <a:t> and Usage </a:t>
            </a:r>
          </a:p>
          <a:p>
            <a:pPr marL="514350" indent="-514350"/>
            <a:endParaRPr lang="en-US" sz="2000" b="1" dirty="0">
              <a:latin typeface="Arial" panose="020B0604020202020204" pitchFamily="34" charset="0"/>
              <a:cs typeface="Arial" panose="020B0604020202020204" pitchFamily="34" charset="0"/>
            </a:endParaRPr>
          </a:p>
          <a:p>
            <a:pPr marL="514350" indent="-514350"/>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54CBCAE-117F-47CE-99BF-543986019DD7}"/>
              </a:ext>
            </a:extLst>
          </p:cNvPr>
          <p:cNvSpPr txBox="1"/>
          <p:nvPr/>
        </p:nvSpPr>
        <p:spPr>
          <a:xfrm>
            <a:off x="8156625" y="5732241"/>
            <a:ext cx="3636033" cy="338554"/>
          </a:xfrm>
          <a:prstGeom prst="rect">
            <a:avLst/>
          </a:prstGeom>
          <a:noFill/>
        </p:spPr>
        <p:txBody>
          <a:bodyPr wrap="square" rtlCol="0">
            <a:spAutoFit/>
          </a:bodyPr>
          <a:lstStyle/>
          <a:p>
            <a:pPr marL="514350" indent="-514350"/>
            <a:r>
              <a:rPr lang="en-US" sz="1600" dirty="0">
                <a:latin typeface="Arial" panose="020B0604020202020204" pitchFamily="34" charset="0"/>
                <a:cs typeface="Arial" panose="020B0604020202020204" pitchFamily="34" charset="0"/>
              </a:rPr>
              <a:t>Source: Zero Waste Scotland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57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8567" y="2616276"/>
            <a:ext cx="10884471" cy="2246769"/>
          </a:xfrm>
          <a:prstGeom prst="rect">
            <a:avLst/>
          </a:prstGeom>
          <a:noFill/>
        </p:spPr>
        <p:txBody>
          <a:bodyPr wrap="square" rtlCol="0">
            <a:spAutoFit/>
          </a:bodyPr>
          <a:lstStyle/>
          <a:p>
            <a:pPr marL="514350" indent="-514350">
              <a:buFont typeface="+mj-lt"/>
              <a:buAutoNum type="arabicParenR"/>
            </a:pPr>
            <a:r>
              <a:rPr lang="en-US" sz="2800" dirty="0">
                <a:latin typeface="Arial" panose="020B0604020202020204" pitchFamily="34" charset="0"/>
                <a:cs typeface="Arial" panose="020B0604020202020204" pitchFamily="34" charset="0"/>
              </a:rPr>
              <a:t>Waste Hierarchy Concept</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Challenges and Barriers</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Opportunities</a:t>
            </a:r>
          </a:p>
        </p:txBody>
      </p:sp>
      <p:sp>
        <p:nvSpPr>
          <p:cNvPr id="9" name="TextBox 8">
            <a:extLst>
              <a:ext uri="{FF2B5EF4-FFF2-40B4-BE49-F238E27FC236}">
                <a16:creationId xmlns:a16="http://schemas.microsoft.com/office/drawing/2014/main" id="{95E2C14C-F481-4488-BB10-3E41B8D88A50}"/>
              </a:ext>
            </a:extLst>
          </p:cNvPr>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Construction and the Circular Economy</a:t>
            </a:r>
            <a:endParaRPr lang="en-GB" sz="4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0A2F0B2-FA62-43E3-A528-D7B76A490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Tree>
    <p:extLst>
      <p:ext uri="{BB962C8B-B14F-4D97-AF65-F5344CB8AC3E}">
        <p14:creationId xmlns:p14="http://schemas.microsoft.com/office/powerpoint/2010/main" val="223027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8567" y="2616276"/>
            <a:ext cx="10884471" cy="2246769"/>
          </a:xfrm>
          <a:prstGeom prst="rect">
            <a:avLst/>
          </a:prstGeom>
          <a:noFill/>
        </p:spPr>
        <p:txBody>
          <a:bodyPr wrap="square" rtlCol="0">
            <a:spAutoFit/>
          </a:bodyPr>
          <a:lstStyle/>
          <a:p>
            <a:pPr marL="514350" indent="-514350">
              <a:buFont typeface="+mj-lt"/>
              <a:buAutoNum type="arabicParenR"/>
            </a:pPr>
            <a:r>
              <a:rPr lang="en-US" sz="2800" dirty="0">
                <a:latin typeface="Arial" panose="020B0604020202020204" pitchFamily="34" charset="0"/>
                <a:cs typeface="Arial" panose="020B0604020202020204" pitchFamily="34" charset="0"/>
              </a:rPr>
              <a:t>Waste Hierarchy Concept</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Challenges and Barriers</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a:latin typeface="Arial" panose="020B0604020202020204" pitchFamily="34" charset="0"/>
                <a:cs typeface="Arial" panose="020B0604020202020204" pitchFamily="34" charset="0"/>
              </a:rPr>
              <a:t>Opportunities in the Circular Economy</a:t>
            </a:r>
          </a:p>
        </p:txBody>
      </p:sp>
      <p:sp>
        <p:nvSpPr>
          <p:cNvPr id="9" name="TextBox 8">
            <a:extLst>
              <a:ext uri="{FF2B5EF4-FFF2-40B4-BE49-F238E27FC236}">
                <a16:creationId xmlns:a16="http://schemas.microsoft.com/office/drawing/2014/main" id="{95E2C14C-F481-4488-BB10-3E41B8D88A50}"/>
              </a:ext>
            </a:extLst>
          </p:cNvPr>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Construction and the Circular Economy</a:t>
            </a:r>
            <a:endParaRPr lang="en-GB" sz="4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0A2F0B2-FA62-43E3-A528-D7B76A490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Tree>
    <p:extLst>
      <p:ext uri="{BB962C8B-B14F-4D97-AF65-F5344CB8AC3E}">
        <p14:creationId xmlns:p14="http://schemas.microsoft.com/office/powerpoint/2010/main" val="64823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0572" y="2013504"/>
            <a:ext cx="10884471" cy="3170099"/>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On </a:t>
            </a:r>
            <a:r>
              <a:rPr lang="en-GB" sz="2000" b="1" dirty="0">
                <a:latin typeface="Arial" panose="020B0604020202020204" pitchFamily="34" charset="0"/>
                <a:cs typeface="Arial" panose="020B0604020202020204" pitchFamily="34" charset="0"/>
              </a:rPr>
              <a:t>completion of this session you should:</a:t>
            </a:r>
          </a:p>
          <a:p>
            <a:endParaRPr lang="en-GB" sz="2000" b="1" dirty="0">
              <a:latin typeface="Arial" panose="020B0604020202020204" pitchFamily="34" charset="0"/>
              <a:cs typeface="Arial" panose="020B0604020202020204" pitchFamily="34" charset="0"/>
            </a:endParaRPr>
          </a:p>
          <a:p>
            <a:pPr marL="514350" indent="-514350">
              <a:buFont typeface="+mj-lt"/>
              <a:buAutoNum type="arabicParenR"/>
            </a:pPr>
            <a:r>
              <a:rPr lang="en-GB" sz="2000" dirty="0">
                <a:latin typeface="Arial" panose="020B0604020202020204" pitchFamily="34" charset="0"/>
                <a:cs typeface="Arial" panose="020B0604020202020204" pitchFamily="34" charset="0"/>
              </a:rPr>
              <a:t>Be able to explain the concept of a waste hierarchy and how it can be used to prioritise waste management</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514350" indent="-514350">
              <a:buFont typeface="+mj-lt"/>
              <a:buAutoNum type="arabicParenR"/>
            </a:pPr>
            <a:r>
              <a:rPr lang="en-GB" sz="2000" dirty="0">
                <a:latin typeface="Arial" panose="020B0604020202020204" pitchFamily="34" charset="0"/>
                <a:cs typeface="Arial" panose="020B0604020202020204" pitchFamily="34" charset="0"/>
              </a:rPr>
              <a:t>Have an understanding of the tools which can assist in reduce reuse recycle in the construction sector</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514350" indent="-514350">
              <a:buFont typeface="+mj-lt"/>
              <a:buAutoNum type="arabicParenR"/>
            </a:pPr>
            <a:r>
              <a:rPr lang="en-GB" sz="2000" dirty="0">
                <a:latin typeface="Arial" panose="020B0604020202020204" pitchFamily="34" charset="0"/>
                <a:cs typeface="Arial" panose="020B0604020202020204" pitchFamily="34" charset="0"/>
              </a:rPr>
              <a:t>Be able to recognise the importance of collaboration at an early stage in the build process</a:t>
            </a:r>
          </a:p>
        </p:txBody>
      </p:sp>
      <p:sp>
        <p:nvSpPr>
          <p:cNvPr id="9" name="TextBox 8">
            <a:extLst>
              <a:ext uri="{FF2B5EF4-FFF2-40B4-BE49-F238E27FC236}">
                <a16:creationId xmlns:a16="http://schemas.microsoft.com/office/drawing/2014/main" id="{95E2C14C-F481-4488-BB10-3E41B8D88A50}"/>
              </a:ext>
            </a:extLst>
          </p:cNvPr>
          <p:cNvSpPr txBox="1"/>
          <p:nvPr/>
        </p:nvSpPr>
        <p:spPr>
          <a:xfrm>
            <a:off x="148568" y="505399"/>
            <a:ext cx="10884471" cy="1508105"/>
          </a:xfrm>
          <a:prstGeom prst="rect">
            <a:avLst/>
          </a:prstGeom>
          <a:noFill/>
        </p:spPr>
        <p:txBody>
          <a:bodyPr wrap="square" rtlCol="0">
            <a:spAutoFit/>
          </a:bodyPr>
          <a:lstStyle/>
          <a:p>
            <a:r>
              <a:rPr lang="en-US" sz="4800" dirty="0">
                <a:latin typeface="Arial Black" panose="020B0A04020102020204" pitchFamily="34" charset="0"/>
              </a:rPr>
              <a:t>Session 2 </a:t>
            </a:r>
          </a:p>
          <a:p>
            <a:r>
              <a:rPr lang="en-US" sz="4400" dirty="0">
                <a:latin typeface="Arial" panose="020B0604020202020204" pitchFamily="34" charset="0"/>
                <a:cs typeface="Arial" panose="020B0604020202020204" pitchFamily="34" charset="0"/>
              </a:rPr>
              <a:t>Learning Outcomes</a:t>
            </a:r>
            <a:endParaRPr lang="en-GB" sz="4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0A2F0B2-FA62-43E3-A528-D7B76A490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Tree>
    <p:extLst>
      <p:ext uri="{BB962C8B-B14F-4D97-AF65-F5344CB8AC3E}">
        <p14:creationId xmlns:p14="http://schemas.microsoft.com/office/powerpoint/2010/main" val="332337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8D5433-D93D-4EE5-9911-27AADBBC76E3}"/>
              </a:ext>
            </a:extLst>
          </p:cNvPr>
          <p:cNvPicPr>
            <a:picLocks noChangeAspect="1"/>
          </p:cNvPicPr>
          <p:nvPr/>
        </p:nvPicPr>
        <p:blipFill rotWithShape="1">
          <a:blip r:embed="rId3">
            <a:extLst>
              <a:ext uri="{28A0092B-C50C-407E-A947-70E740481C1C}">
                <a14:useLocalDpi xmlns:a14="http://schemas.microsoft.com/office/drawing/2010/main" val="0"/>
              </a:ext>
            </a:extLst>
          </a:blip>
          <a:srcRect r="16801"/>
          <a:stretch/>
        </p:blipFill>
        <p:spPr>
          <a:xfrm>
            <a:off x="0" y="0"/>
            <a:ext cx="12192000" cy="6858000"/>
          </a:xfrm>
          <a:prstGeom prst="rect">
            <a:avLst/>
          </a:prstGeom>
        </p:spPr>
      </p:pic>
      <p:sp>
        <p:nvSpPr>
          <p:cNvPr id="10" name="TextBox 9"/>
          <p:cNvSpPr txBox="1"/>
          <p:nvPr/>
        </p:nvSpPr>
        <p:spPr>
          <a:xfrm>
            <a:off x="148937" y="2680835"/>
            <a:ext cx="11894126" cy="4093428"/>
          </a:xfrm>
          <a:prstGeom prst="rect">
            <a:avLst/>
          </a:prstGeom>
          <a:noFill/>
        </p:spPr>
        <p:txBody>
          <a:bodyPr wrap="square" rtlCol="0">
            <a:spAutoFit/>
          </a:bodyPr>
          <a:lstStyle/>
          <a:p>
            <a:endParaRPr lang="en-US" sz="4400" dirty="0">
              <a:solidFill>
                <a:schemeClr val="tx1">
                  <a:alpha val="38000"/>
                </a:schemeClr>
              </a:solidFill>
              <a:latin typeface="Arial" panose="020B0604020202020204" pitchFamily="34" charset="0"/>
              <a:cs typeface="Arial" panose="020B0604020202020204" pitchFamily="34" charset="0"/>
            </a:endParaRPr>
          </a:p>
          <a:p>
            <a:r>
              <a:rPr lang="en-US" sz="7200" dirty="0">
                <a:solidFill>
                  <a:schemeClr val="bg1"/>
                </a:solidFill>
                <a:latin typeface="Arial Black" panose="020B0A04020102020204" pitchFamily="34" charset="0"/>
                <a:cs typeface="Arial" panose="020B0604020202020204" pitchFamily="34" charset="0"/>
              </a:rPr>
              <a:t>The </a:t>
            </a:r>
          </a:p>
          <a:p>
            <a:r>
              <a:rPr lang="en-US" sz="7200" dirty="0">
                <a:solidFill>
                  <a:schemeClr val="bg1"/>
                </a:solidFill>
                <a:latin typeface="Arial Black" panose="020B0A04020102020204" pitchFamily="34" charset="0"/>
                <a:cs typeface="Arial" panose="020B0604020202020204" pitchFamily="34" charset="0"/>
              </a:rPr>
              <a:t>Waste </a:t>
            </a:r>
            <a:br>
              <a:rPr lang="en-US" sz="7200" dirty="0">
                <a:solidFill>
                  <a:schemeClr val="bg1"/>
                </a:solidFill>
                <a:latin typeface="Arial Black" panose="020B0A04020102020204" pitchFamily="34" charset="0"/>
                <a:cs typeface="Arial" panose="020B0604020202020204" pitchFamily="34" charset="0"/>
              </a:rPr>
            </a:br>
            <a:r>
              <a:rPr lang="en-US" sz="7200" dirty="0">
                <a:solidFill>
                  <a:schemeClr val="bg1"/>
                </a:solidFill>
                <a:latin typeface="Arial Black" panose="020B0A04020102020204" pitchFamily="34" charset="0"/>
                <a:cs typeface="Arial" panose="020B0604020202020204" pitchFamily="34" charset="0"/>
              </a:rPr>
              <a:t>Hierarchy…</a:t>
            </a:r>
            <a:endParaRPr lang="en-GB" sz="72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3493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0400" y="1215164"/>
            <a:ext cx="5400655" cy="4566511"/>
            <a:chOff x="310400" y="102614"/>
            <a:chExt cx="6716430" cy="5679061"/>
          </a:xfrm>
        </p:grpSpPr>
        <p:pic>
          <p:nvPicPr>
            <p:cNvPr id="33" name="Picture 32"/>
            <p:cNvPicPr>
              <a:picLocks noChangeAspect="1"/>
            </p:cNvPicPr>
            <p:nvPr/>
          </p:nvPicPr>
          <p:blipFill rotWithShape="1">
            <a:blip r:embed="rId3"/>
            <a:srcRect l="3360"/>
            <a:stretch/>
          </p:blipFill>
          <p:spPr>
            <a:xfrm>
              <a:off x="310400" y="102614"/>
              <a:ext cx="6506602" cy="5679061"/>
            </a:xfrm>
            <a:prstGeom prst="rect">
              <a:avLst/>
            </a:prstGeom>
          </p:spPr>
        </p:pic>
        <p:sp>
          <p:nvSpPr>
            <p:cNvPr id="3" name="Right Triangle 2"/>
            <p:cNvSpPr/>
            <p:nvPr/>
          </p:nvSpPr>
          <p:spPr>
            <a:xfrm rot="11280909">
              <a:off x="2855646" y="399232"/>
              <a:ext cx="4171184" cy="46527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F4E247D-6FC5-4F4E-8BDD-FDA4F76AAC8C}"/>
              </a:ext>
            </a:extLst>
          </p:cNvPr>
          <p:cNvSpPr txBox="1"/>
          <p:nvPr/>
        </p:nvSpPr>
        <p:spPr>
          <a:xfrm>
            <a:off x="3021131" y="1458702"/>
            <a:ext cx="1770809"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Prevention</a:t>
            </a:r>
          </a:p>
        </p:txBody>
      </p:sp>
      <p:sp>
        <p:nvSpPr>
          <p:cNvPr id="21" name="TextBox 20">
            <a:extLst>
              <a:ext uri="{FF2B5EF4-FFF2-40B4-BE49-F238E27FC236}">
                <a16:creationId xmlns:a16="http://schemas.microsoft.com/office/drawing/2014/main" id="{C84A9CD2-16C6-462D-8568-716925E9CC1E}"/>
              </a:ext>
            </a:extLst>
          </p:cNvPr>
          <p:cNvSpPr txBox="1"/>
          <p:nvPr/>
        </p:nvSpPr>
        <p:spPr>
          <a:xfrm>
            <a:off x="3383882" y="2118596"/>
            <a:ext cx="2402007"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Reuse / Repair</a:t>
            </a:r>
          </a:p>
        </p:txBody>
      </p:sp>
      <p:sp>
        <p:nvSpPr>
          <p:cNvPr id="22" name="TextBox 21">
            <a:extLst>
              <a:ext uri="{FF2B5EF4-FFF2-40B4-BE49-F238E27FC236}">
                <a16:creationId xmlns:a16="http://schemas.microsoft.com/office/drawing/2014/main" id="{C69D2158-DD7D-4070-A725-FBE3162A5B55}"/>
              </a:ext>
            </a:extLst>
          </p:cNvPr>
          <p:cNvSpPr txBox="1"/>
          <p:nvPr/>
        </p:nvSpPr>
        <p:spPr>
          <a:xfrm>
            <a:off x="3737154" y="2659387"/>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Remanufacture</a:t>
            </a:r>
          </a:p>
        </p:txBody>
      </p:sp>
      <p:sp>
        <p:nvSpPr>
          <p:cNvPr id="23" name="TextBox 22">
            <a:extLst>
              <a:ext uri="{FF2B5EF4-FFF2-40B4-BE49-F238E27FC236}">
                <a16:creationId xmlns:a16="http://schemas.microsoft.com/office/drawing/2014/main" id="{CFC28F33-9897-4D26-B70C-3B39D36DFB83}"/>
              </a:ext>
            </a:extLst>
          </p:cNvPr>
          <p:cNvSpPr txBox="1"/>
          <p:nvPr/>
        </p:nvSpPr>
        <p:spPr>
          <a:xfrm>
            <a:off x="4224272" y="3148025"/>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Recycle</a:t>
            </a:r>
          </a:p>
        </p:txBody>
      </p:sp>
      <p:sp>
        <p:nvSpPr>
          <p:cNvPr id="24" name="TextBox 23">
            <a:extLst>
              <a:ext uri="{FF2B5EF4-FFF2-40B4-BE49-F238E27FC236}">
                <a16:creationId xmlns:a16="http://schemas.microsoft.com/office/drawing/2014/main" id="{CE442805-0C3D-4CC6-86A3-F4AA8CE7061B}"/>
              </a:ext>
            </a:extLst>
          </p:cNvPr>
          <p:cNvSpPr txBox="1"/>
          <p:nvPr/>
        </p:nvSpPr>
        <p:spPr>
          <a:xfrm>
            <a:off x="4584886" y="3667112"/>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Recovery</a:t>
            </a:r>
          </a:p>
        </p:txBody>
      </p:sp>
      <p:sp>
        <p:nvSpPr>
          <p:cNvPr id="25" name="TextBox 24">
            <a:extLst>
              <a:ext uri="{FF2B5EF4-FFF2-40B4-BE49-F238E27FC236}">
                <a16:creationId xmlns:a16="http://schemas.microsoft.com/office/drawing/2014/main" id="{33D16129-A9F0-4AB3-8A00-3B13E1F395E2}"/>
              </a:ext>
            </a:extLst>
          </p:cNvPr>
          <p:cNvSpPr txBox="1"/>
          <p:nvPr/>
        </p:nvSpPr>
        <p:spPr>
          <a:xfrm>
            <a:off x="4877999" y="4217251"/>
            <a:ext cx="2879678" cy="400110"/>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Disposal</a:t>
            </a:r>
          </a:p>
        </p:txBody>
      </p:sp>
      <p:pic>
        <p:nvPicPr>
          <p:cNvPr id="26" name="Picture 25" descr="linear symbols.jpg">
            <a:extLst>
              <a:ext uri="{FF2B5EF4-FFF2-40B4-BE49-F238E27FC236}">
                <a16:creationId xmlns:a16="http://schemas.microsoft.com/office/drawing/2014/main" id="{ED0CE82D-D6B2-4D1F-8037-9FB1479ABC7A}"/>
              </a:ext>
            </a:extLst>
          </p:cNvPr>
          <p:cNvPicPr>
            <a:picLocks noChangeAspect="1"/>
          </p:cNvPicPr>
          <p:nvPr/>
        </p:nvPicPr>
        <p:blipFill rotWithShape="1">
          <a:blip r:embed="rId4"/>
          <a:srcRect l="73520" t="10802" r="19335" b="7380"/>
          <a:stretch/>
        </p:blipFill>
        <p:spPr>
          <a:xfrm>
            <a:off x="4674362" y="1245521"/>
            <a:ext cx="581405" cy="676932"/>
          </a:xfrm>
          <a:prstGeom prst="rect">
            <a:avLst/>
          </a:prstGeom>
        </p:spPr>
      </p:pic>
      <p:pic>
        <p:nvPicPr>
          <p:cNvPr id="27" name="Picture 26" descr="linear symbols.jpg">
            <a:extLst>
              <a:ext uri="{FF2B5EF4-FFF2-40B4-BE49-F238E27FC236}">
                <a16:creationId xmlns:a16="http://schemas.microsoft.com/office/drawing/2014/main" id="{ABE9B2F6-9ECF-409B-A8A6-FF1B6052DB67}"/>
              </a:ext>
            </a:extLst>
          </p:cNvPr>
          <p:cNvPicPr>
            <a:picLocks noChangeAspect="1"/>
          </p:cNvPicPr>
          <p:nvPr/>
        </p:nvPicPr>
        <p:blipFill rotWithShape="1">
          <a:blip r:embed="rId4"/>
          <a:srcRect l="92395" t="26124" r="2000" b="7380"/>
          <a:stretch/>
        </p:blipFill>
        <p:spPr>
          <a:xfrm>
            <a:off x="6515381" y="4253899"/>
            <a:ext cx="435742" cy="513491"/>
          </a:xfrm>
          <a:prstGeom prst="rect">
            <a:avLst/>
          </a:prstGeom>
        </p:spPr>
      </p:pic>
      <p:pic>
        <p:nvPicPr>
          <p:cNvPr id="28" name="Picture 27" descr="global-warming-and-earth-burning-vector-19116653 black.jpg">
            <a:extLst>
              <a:ext uri="{FF2B5EF4-FFF2-40B4-BE49-F238E27FC236}">
                <a16:creationId xmlns:a16="http://schemas.microsoft.com/office/drawing/2014/main" id="{3DD9EE5F-2A9F-4A57-B677-3D858C4F574B}"/>
              </a:ext>
            </a:extLst>
          </p:cNvPr>
          <p:cNvPicPr>
            <a:picLocks noChangeAspect="1"/>
          </p:cNvPicPr>
          <p:nvPr/>
        </p:nvPicPr>
        <p:blipFill>
          <a:blip r:embed="rId5"/>
          <a:stretch>
            <a:fillRect/>
          </a:stretch>
        </p:blipFill>
        <p:spPr>
          <a:xfrm>
            <a:off x="6218551" y="3550881"/>
            <a:ext cx="400835" cy="539096"/>
          </a:xfrm>
          <a:prstGeom prst="rect">
            <a:avLst/>
          </a:prstGeom>
        </p:spPr>
      </p:pic>
      <p:pic>
        <p:nvPicPr>
          <p:cNvPr id="5" name="Picture 4">
            <a:extLst>
              <a:ext uri="{FF2B5EF4-FFF2-40B4-BE49-F238E27FC236}">
                <a16:creationId xmlns:a16="http://schemas.microsoft.com/office/drawing/2014/main" id="{7EACAF31-042D-4B33-AE11-8ACBE4AA7C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956" y="2004351"/>
            <a:ext cx="458252" cy="458252"/>
          </a:xfrm>
          <a:prstGeom prst="rect">
            <a:avLst/>
          </a:prstGeom>
        </p:spPr>
      </p:pic>
      <p:pic>
        <p:nvPicPr>
          <p:cNvPr id="30" name="Picture 29" descr="linear symbols.jpg">
            <a:extLst>
              <a:ext uri="{FF2B5EF4-FFF2-40B4-BE49-F238E27FC236}">
                <a16:creationId xmlns:a16="http://schemas.microsoft.com/office/drawing/2014/main" id="{DFB639DB-7BB9-4289-B774-E8E59F175E64}"/>
              </a:ext>
            </a:extLst>
          </p:cNvPr>
          <p:cNvPicPr>
            <a:picLocks noChangeAspect="1"/>
          </p:cNvPicPr>
          <p:nvPr/>
        </p:nvPicPr>
        <p:blipFill rotWithShape="1">
          <a:blip r:embed="rId4"/>
          <a:srcRect l="46965" t="14686" r="35888"/>
          <a:stretch/>
        </p:blipFill>
        <p:spPr>
          <a:xfrm>
            <a:off x="5865876" y="2539100"/>
            <a:ext cx="960194" cy="485707"/>
          </a:xfrm>
          <a:prstGeom prst="rect">
            <a:avLst/>
          </a:prstGeom>
        </p:spPr>
      </p:pic>
      <p:pic>
        <p:nvPicPr>
          <p:cNvPr id="31" name="Picture 30" descr="linear symbols.jpg">
            <a:extLst>
              <a:ext uri="{FF2B5EF4-FFF2-40B4-BE49-F238E27FC236}">
                <a16:creationId xmlns:a16="http://schemas.microsoft.com/office/drawing/2014/main" id="{4895E31F-80A6-4443-8136-252B8F369250}"/>
              </a:ext>
            </a:extLst>
          </p:cNvPr>
          <p:cNvPicPr>
            <a:picLocks noChangeAspect="1"/>
          </p:cNvPicPr>
          <p:nvPr/>
        </p:nvPicPr>
        <p:blipFill rotWithShape="1">
          <a:blip r:embed="rId4"/>
          <a:srcRect l="35133" t="16745" r="56794"/>
          <a:stretch/>
        </p:blipFill>
        <p:spPr>
          <a:xfrm>
            <a:off x="5615673" y="3047755"/>
            <a:ext cx="547257" cy="573796"/>
          </a:xfrm>
          <a:prstGeom prst="rect">
            <a:avLst/>
          </a:prstGeom>
        </p:spPr>
      </p:pic>
      <p:pic>
        <p:nvPicPr>
          <p:cNvPr id="32" name="Picture 31">
            <a:extLst>
              <a:ext uri="{FF2B5EF4-FFF2-40B4-BE49-F238E27FC236}">
                <a16:creationId xmlns:a16="http://schemas.microsoft.com/office/drawing/2014/main" id="{7C29621B-516D-4EA8-86F6-BFFA92B6F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29" name="Down Arrow 28"/>
          <p:cNvSpPr/>
          <p:nvPr/>
        </p:nvSpPr>
        <p:spPr>
          <a:xfrm>
            <a:off x="9525000" y="2353733"/>
            <a:ext cx="355600" cy="2709334"/>
          </a:xfrm>
          <a:prstGeom prst="downArrow">
            <a:avLst/>
          </a:prstGeom>
          <a:gradFill>
            <a:gsLst>
              <a:gs pos="23000">
                <a:schemeClr val="accent5"/>
              </a:gs>
              <a:gs pos="0">
                <a:srgbClr val="7030A0"/>
              </a:gs>
              <a:gs pos="100000">
                <a:srgbClr val="FF0000"/>
              </a:gs>
              <a:gs pos="69000">
                <a:srgbClr val="FFFF00"/>
              </a:gs>
              <a:gs pos="46000">
                <a:srgbClr val="92D05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4CB1FB12-2005-478E-B1DD-A32A9119BF21}"/>
              </a:ext>
            </a:extLst>
          </p:cNvPr>
          <p:cNvSpPr txBox="1"/>
          <p:nvPr/>
        </p:nvSpPr>
        <p:spPr>
          <a:xfrm>
            <a:off x="9513597" y="1954690"/>
            <a:ext cx="2092656"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Most Preferable</a:t>
            </a:r>
          </a:p>
        </p:txBody>
      </p:sp>
      <p:sp>
        <p:nvSpPr>
          <p:cNvPr id="37" name="TextBox 36">
            <a:extLst>
              <a:ext uri="{FF2B5EF4-FFF2-40B4-BE49-F238E27FC236}">
                <a16:creationId xmlns:a16="http://schemas.microsoft.com/office/drawing/2014/main" id="{69C9CDC1-0C3C-4B94-BF69-5E4C00F4A237}"/>
              </a:ext>
            </a:extLst>
          </p:cNvPr>
          <p:cNvSpPr txBox="1"/>
          <p:nvPr/>
        </p:nvSpPr>
        <p:spPr>
          <a:xfrm>
            <a:off x="9472931" y="5186664"/>
            <a:ext cx="2253402"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Least Preferable</a:t>
            </a:r>
          </a:p>
        </p:txBody>
      </p:sp>
    </p:spTree>
    <p:extLst>
      <p:ext uri="{BB962C8B-B14F-4D97-AF65-F5344CB8AC3E}">
        <p14:creationId xmlns:p14="http://schemas.microsoft.com/office/powerpoint/2010/main" val="194616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24E67EE-D8E6-4E8A-B4BC-C428BAC7F8AB}"/>
              </a:ext>
            </a:extLst>
          </p:cNvPr>
          <p:cNvSpPr txBox="1"/>
          <p:nvPr/>
        </p:nvSpPr>
        <p:spPr>
          <a:xfrm>
            <a:off x="262867" y="2256487"/>
            <a:ext cx="8644066" cy="3400931"/>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Prevention:	   </a:t>
            </a:r>
            <a:r>
              <a:rPr lang="en-US" sz="1900" i="1" dirty="0">
                <a:latin typeface="Arial" panose="020B0604020202020204" pitchFamily="34" charset="0"/>
                <a:cs typeface="Arial" panose="020B0604020202020204" pitchFamily="34" charset="0"/>
              </a:rPr>
              <a:t>Streamlining from the start.  Questioning whether a building 		   is needed in the first place, to </a:t>
            </a:r>
            <a:r>
              <a:rPr lang="en-US" sz="1900" i="1" dirty="0" err="1">
                <a:latin typeface="Arial" panose="020B0604020202020204" pitchFamily="34" charset="0"/>
                <a:cs typeface="Arial" panose="020B0604020202020204" pitchFamily="34" charset="0"/>
              </a:rPr>
              <a:t>minimising</a:t>
            </a:r>
            <a:r>
              <a:rPr lang="en-US" sz="1900" i="1" dirty="0">
                <a:latin typeface="Arial" panose="020B0604020202020204" pitchFamily="34" charset="0"/>
                <a:cs typeface="Arial" panose="020B0604020202020204" pitchFamily="34" charset="0"/>
              </a:rPr>
              <a:t> raw material use. </a:t>
            </a:r>
          </a:p>
          <a:p>
            <a:pPr marL="514350" indent="-514350"/>
            <a:endParaRPr lang="en-US" sz="1900" i="1" dirty="0">
              <a:latin typeface="Arial" panose="020B0604020202020204" pitchFamily="34" charset="0"/>
              <a:cs typeface="Arial" panose="020B0604020202020204" pitchFamily="34" charset="0"/>
            </a:endParaRPr>
          </a:p>
          <a:p>
            <a:pPr marL="514350" indent="-514350"/>
            <a:endParaRPr lang="en-US" sz="1900" i="1"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Reuse &amp; Repair: </a:t>
            </a:r>
            <a:r>
              <a:rPr lang="en-US" sz="1900" i="1" dirty="0">
                <a:latin typeface="Arial" panose="020B0604020202020204" pitchFamily="34" charset="0"/>
                <a:cs typeface="Arial" panose="020B0604020202020204" pitchFamily="34" charset="0"/>
              </a:rPr>
              <a:t>Retaining a product for it’s original purpose for as long as </a:t>
            </a:r>
          </a:p>
          <a:p>
            <a:pPr marL="514350" indent="-514350"/>
            <a:r>
              <a:rPr lang="en-US" sz="1900" i="1" dirty="0">
                <a:latin typeface="Arial" panose="020B0604020202020204" pitchFamily="34" charset="0"/>
                <a:cs typeface="Arial" panose="020B0604020202020204" pitchFamily="34" charset="0"/>
              </a:rPr>
              <a:t>			   possible, using good maintenance or repair.</a:t>
            </a:r>
          </a:p>
          <a:p>
            <a:pPr marL="514350" indent="-514350"/>
            <a:endParaRPr lang="en-US" sz="2000" b="1" dirty="0">
              <a:latin typeface="Arial" panose="020B0604020202020204" pitchFamily="34" charset="0"/>
              <a:cs typeface="Arial" panose="020B0604020202020204" pitchFamily="34" charset="0"/>
            </a:endParaRPr>
          </a:p>
          <a:p>
            <a:pPr marL="514350" indent="-514350"/>
            <a:endParaRPr lang="en-US" sz="2000" b="1" dirty="0">
              <a:latin typeface="Arial" panose="020B0604020202020204" pitchFamily="34" charset="0"/>
              <a:cs typeface="Arial" panose="020B0604020202020204" pitchFamily="34" charset="0"/>
            </a:endParaRPr>
          </a:p>
          <a:p>
            <a:pPr marL="514350" indent="-514350"/>
            <a:r>
              <a:rPr lang="en-US" sz="2000" b="1" dirty="0">
                <a:latin typeface="Arial" panose="020B0604020202020204" pitchFamily="34" charset="0"/>
                <a:cs typeface="Arial" panose="020B0604020202020204" pitchFamily="34" charset="0"/>
              </a:rPr>
              <a:t>Remanufacture:  </a:t>
            </a:r>
            <a:r>
              <a:rPr lang="en-US" sz="1900" i="1" dirty="0">
                <a:latin typeface="Arial" panose="020B0604020202020204" pitchFamily="34" charset="0"/>
                <a:cs typeface="Arial" panose="020B0604020202020204" pitchFamily="34" charset="0"/>
              </a:rPr>
              <a:t>Recovering, disassembling, repairing, reassembly,</a:t>
            </a:r>
          </a:p>
          <a:p>
            <a:pPr marL="514350" indent="-514350"/>
            <a:r>
              <a:rPr lang="en-US" sz="1900" i="1" dirty="0">
                <a:latin typeface="Arial" panose="020B0604020202020204" pitchFamily="34" charset="0"/>
                <a:cs typeface="Arial" panose="020B0604020202020204" pitchFamily="34" charset="0"/>
              </a:rPr>
              <a:t>			    resulting in a fresh as new product similar to the original.  </a:t>
            </a:r>
          </a:p>
          <a:p>
            <a:pPr marL="514350" indent="-514350"/>
            <a:endParaRPr lang="en-US" sz="20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280ADFA-A780-4705-BE53-5885C33A1FF2}"/>
              </a:ext>
            </a:extLst>
          </p:cNvPr>
          <p:cNvSpPr txBox="1"/>
          <p:nvPr/>
        </p:nvSpPr>
        <p:spPr>
          <a:xfrm>
            <a:off x="237467" y="1473276"/>
            <a:ext cx="7217433" cy="523220"/>
          </a:xfrm>
          <a:prstGeom prst="rect">
            <a:avLst/>
          </a:prstGeom>
          <a:noFill/>
        </p:spPr>
        <p:txBody>
          <a:bodyPr wrap="square" rtlCol="0">
            <a:spAutoFit/>
          </a:bodyPr>
          <a:lstStyle/>
          <a:p>
            <a:pPr marL="514350" indent="-514350"/>
            <a:r>
              <a:rPr lang="en-US" sz="2800" b="1" dirty="0">
                <a:latin typeface="Arial" panose="020B0604020202020204" pitchFamily="34" charset="0"/>
                <a:cs typeface="Arial" panose="020B0604020202020204" pitchFamily="34" charset="0"/>
              </a:rPr>
              <a:t>Defining the Terminology</a:t>
            </a:r>
          </a:p>
        </p:txBody>
      </p:sp>
      <p:sp>
        <p:nvSpPr>
          <p:cNvPr id="17" name="TextBox 16">
            <a:extLst>
              <a:ext uri="{FF2B5EF4-FFF2-40B4-BE49-F238E27FC236}">
                <a16:creationId xmlns:a16="http://schemas.microsoft.com/office/drawing/2014/main"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4391FE7-66C8-40E4-B38B-BCA7485D8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pic>
        <p:nvPicPr>
          <p:cNvPr id="22" name="Picture 21" descr="linear symbols.jpg">
            <a:extLst>
              <a:ext uri="{FF2B5EF4-FFF2-40B4-BE49-F238E27FC236}">
                <a16:creationId xmlns:a16="http://schemas.microsoft.com/office/drawing/2014/main" id="{3E90F4DD-BE95-489E-8CD8-B70C7B9EAC05}"/>
              </a:ext>
            </a:extLst>
          </p:cNvPr>
          <p:cNvPicPr>
            <a:picLocks noChangeAspect="1"/>
          </p:cNvPicPr>
          <p:nvPr/>
        </p:nvPicPr>
        <p:blipFill rotWithShape="1">
          <a:blip r:embed="rId4"/>
          <a:srcRect l="73520" t="10802" r="19335" b="7380"/>
          <a:stretch/>
        </p:blipFill>
        <p:spPr>
          <a:xfrm>
            <a:off x="650353" y="2561658"/>
            <a:ext cx="570793" cy="664577"/>
          </a:xfrm>
          <a:prstGeom prst="rect">
            <a:avLst/>
          </a:prstGeom>
        </p:spPr>
      </p:pic>
      <p:pic>
        <p:nvPicPr>
          <p:cNvPr id="23" name="Picture 22">
            <a:extLst>
              <a:ext uri="{FF2B5EF4-FFF2-40B4-BE49-F238E27FC236}">
                <a16:creationId xmlns:a16="http://schemas.microsoft.com/office/drawing/2014/main" id="{41BD8194-E11D-4A60-8547-80797FA319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945" y="3822738"/>
            <a:ext cx="473995" cy="473995"/>
          </a:xfrm>
          <a:prstGeom prst="rect">
            <a:avLst/>
          </a:prstGeom>
        </p:spPr>
      </p:pic>
      <p:pic>
        <p:nvPicPr>
          <p:cNvPr id="24" name="Picture 23" descr="linear symbols.jpg">
            <a:extLst>
              <a:ext uri="{FF2B5EF4-FFF2-40B4-BE49-F238E27FC236}">
                <a16:creationId xmlns:a16="http://schemas.microsoft.com/office/drawing/2014/main" id="{76FCDC67-70D1-4639-AB73-4CBC10F35FC9}"/>
              </a:ext>
            </a:extLst>
          </p:cNvPr>
          <p:cNvPicPr>
            <a:picLocks noChangeAspect="1"/>
          </p:cNvPicPr>
          <p:nvPr/>
        </p:nvPicPr>
        <p:blipFill rotWithShape="1">
          <a:blip r:embed="rId4"/>
          <a:srcRect l="46965" t="14686" r="35888"/>
          <a:stretch/>
        </p:blipFill>
        <p:spPr>
          <a:xfrm>
            <a:off x="447606" y="5034630"/>
            <a:ext cx="937040" cy="473995"/>
          </a:xfrm>
          <a:prstGeom prst="rect">
            <a:avLst/>
          </a:prstGeom>
        </p:spPr>
      </p:pic>
      <p:sp>
        <p:nvSpPr>
          <p:cNvPr id="25" name="TextBox 24">
            <a:extLst>
              <a:ext uri="{FF2B5EF4-FFF2-40B4-BE49-F238E27FC236}">
                <a16:creationId xmlns:a16="http://schemas.microsoft.com/office/drawing/2014/main" id="{4CB1FB12-2005-478E-B1DD-A32A9119BF21}"/>
              </a:ext>
            </a:extLst>
          </p:cNvPr>
          <p:cNvSpPr txBox="1"/>
          <p:nvPr/>
        </p:nvSpPr>
        <p:spPr>
          <a:xfrm>
            <a:off x="9513597" y="1954690"/>
            <a:ext cx="2092656"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Most Preferable</a:t>
            </a:r>
          </a:p>
        </p:txBody>
      </p:sp>
      <p:sp>
        <p:nvSpPr>
          <p:cNvPr id="26" name="TextBox 25">
            <a:extLst>
              <a:ext uri="{FF2B5EF4-FFF2-40B4-BE49-F238E27FC236}">
                <a16:creationId xmlns:a16="http://schemas.microsoft.com/office/drawing/2014/main" id="{69C9CDC1-0C3C-4B94-BF69-5E4C00F4A237}"/>
              </a:ext>
            </a:extLst>
          </p:cNvPr>
          <p:cNvSpPr txBox="1"/>
          <p:nvPr/>
        </p:nvSpPr>
        <p:spPr>
          <a:xfrm>
            <a:off x="9472931" y="5186664"/>
            <a:ext cx="2253402"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Less Preferable</a:t>
            </a:r>
          </a:p>
        </p:txBody>
      </p:sp>
      <p:sp>
        <p:nvSpPr>
          <p:cNvPr id="16" name="Down Arrow 15"/>
          <p:cNvSpPr/>
          <p:nvPr/>
        </p:nvSpPr>
        <p:spPr>
          <a:xfrm>
            <a:off x="9525000" y="2353733"/>
            <a:ext cx="355600" cy="2709334"/>
          </a:xfrm>
          <a:prstGeom prst="downArrow">
            <a:avLst/>
          </a:prstGeom>
          <a:gradFill>
            <a:gsLst>
              <a:gs pos="50000">
                <a:srgbClr val="0070C0"/>
              </a:gs>
              <a:gs pos="0">
                <a:srgbClr val="7030A0"/>
              </a:gs>
              <a:gs pos="100000">
                <a:srgbClr val="92D05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159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inear symbols.jpg">
            <a:extLst>
              <a:ext uri="{FF2B5EF4-FFF2-40B4-BE49-F238E27FC236}">
                <a16:creationId xmlns:a16="http://schemas.microsoft.com/office/drawing/2014/main" id="{8523042F-049C-4664-9DD1-CC719EC02662}"/>
              </a:ext>
            </a:extLst>
          </p:cNvPr>
          <p:cNvPicPr>
            <a:picLocks noChangeAspect="1"/>
          </p:cNvPicPr>
          <p:nvPr/>
        </p:nvPicPr>
        <p:blipFill rotWithShape="1">
          <a:blip r:embed="rId3"/>
          <a:srcRect l="90860" t="10802" r="2000" b="7380"/>
          <a:stretch/>
        </p:blipFill>
        <p:spPr>
          <a:xfrm>
            <a:off x="549241" y="5228435"/>
            <a:ext cx="475465" cy="553998"/>
          </a:xfrm>
          <a:prstGeom prst="rect">
            <a:avLst/>
          </a:prstGeom>
        </p:spPr>
      </p:pic>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24E67EE-D8E6-4E8A-B4BC-C428BAC7F8AB}"/>
              </a:ext>
            </a:extLst>
          </p:cNvPr>
          <p:cNvSpPr txBox="1"/>
          <p:nvPr/>
        </p:nvSpPr>
        <p:spPr>
          <a:xfrm>
            <a:off x="262867" y="2312868"/>
            <a:ext cx="8644066" cy="3600986"/>
          </a:xfrm>
          <a:prstGeom prst="rect">
            <a:avLst/>
          </a:prstGeom>
          <a:noFill/>
        </p:spPr>
        <p:txBody>
          <a:bodyPr wrap="square" rtlCol="0">
            <a:spAutoFit/>
          </a:bodyPr>
          <a:lstStyle/>
          <a:p>
            <a:pPr marL="514350" indent="-514350"/>
            <a:r>
              <a:rPr lang="en-US" sz="2000" b="1" dirty="0">
                <a:latin typeface="Arial" panose="020B0604020202020204" pitchFamily="34" charset="0"/>
                <a:cs typeface="Arial" panose="020B0604020202020204" pitchFamily="34" charset="0"/>
              </a:rPr>
              <a:t>Recycle:	   </a:t>
            </a:r>
            <a:r>
              <a:rPr lang="en-US" sz="1900" i="1" dirty="0">
                <a:latin typeface="Arial" panose="020B0604020202020204" pitchFamily="34" charset="0"/>
                <a:cs typeface="Arial" panose="020B0604020202020204" pitchFamily="34" charset="0"/>
              </a:rPr>
              <a:t>Typically a downgrading process involving the breaking </a:t>
            </a:r>
          </a:p>
          <a:p>
            <a:pPr marL="514350" indent="-514350"/>
            <a:r>
              <a:rPr lang="en-US" sz="1900" i="1" dirty="0">
                <a:latin typeface="Arial" panose="020B0604020202020204" pitchFamily="34" charset="0"/>
                <a:cs typeface="Arial" panose="020B0604020202020204" pitchFamily="34" charset="0"/>
              </a:rPr>
              <a:t>			   down or re-processing of a product into a new product with </a:t>
            </a:r>
          </a:p>
          <a:p>
            <a:pPr marL="514350" indent="-514350"/>
            <a:r>
              <a:rPr lang="en-US" sz="1900" i="1" dirty="0">
                <a:latin typeface="Arial" panose="020B0604020202020204" pitchFamily="34" charset="0"/>
                <a:cs typeface="Arial" panose="020B0604020202020204" pitchFamily="34" charset="0"/>
              </a:rPr>
              <a:t>			   inferior integrity to the original.</a:t>
            </a:r>
          </a:p>
          <a:p>
            <a:pPr marL="514350" indent="-514350"/>
            <a:endParaRPr lang="en-US" sz="1900" i="1" dirty="0">
              <a:latin typeface="Arial" panose="020B0604020202020204" pitchFamily="34" charset="0"/>
              <a:cs typeface="Arial" panose="020B0604020202020204" pitchFamily="34" charset="0"/>
            </a:endParaRPr>
          </a:p>
          <a:p>
            <a:pPr marL="514350" indent="-514350"/>
            <a:endParaRPr lang="en-US" sz="1900" i="1" dirty="0">
              <a:latin typeface="Arial" panose="020B0604020202020204" pitchFamily="34" charset="0"/>
              <a:cs typeface="Arial" panose="020B0604020202020204" pitchFamily="34" charset="0"/>
            </a:endParaRPr>
          </a:p>
          <a:p>
            <a:pPr marL="514350" indent="-514350"/>
            <a:r>
              <a:rPr lang="en-US" sz="1900" b="1" dirty="0">
                <a:latin typeface="Arial" panose="020B0604020202020204" pitchFamily="34" charset="0"/>
                <a:cs typeface="Arial" panose="020B0604020202020204" pitchFamily="34" charset="0"/>
              </a:rPr>
              <a:t>Recovery:</a:t>
            </a:r>
            <a:r>
              <a:rPr lang="en-US" sz="19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Recovery of energy or fuel from a resource at the end of it’s</a:t>
            </a:r>
          </a:p>
          <a:p>
            <a:pPr marL="514350" indent="-514350"/>
            <a:r>
              <a:rPr lang="en-US" sz="1900" i="1" dirty="0">
                <a:latin typeface="Arial" panose="020B0604020202020204" pitchFamily="34" charset="0"/>
                <a:cs typeface="Arial" panose="020B0604020202020204" pitchFamily="34" charset="0"/>
              </a:rPr>
              <a:t> 			  lifespan </a:t>
            </a:r>
            <a:r>
              <a:rPr lang="en-US" sz="1900" i="1" dirty="0" err="1">
                <a:latin typeface="Arial" panose="020B0604020202020204" pitchFamily="34" charset="0"/>
                <a:cs typeface="Arial" panose="020B0604020202020204" pitchFamily="34" charset="0"/>
              </a:rPr>
              <a:t>e.g</a:t>
            </a:r>
            <a:r>
              <a:rPr lang="en-US" sz="1900" i="1" dirty="0">
                <a:latin typeface="Arial" panose="020B0604020202020204" pitchFamily="34" charset="0"/>
                <a:cs typeface="Arial" panose="020B0604020202020204" pitchFamily="34" charset="0"/>
              </a:rPr>
              <a:t> through incineration or anaerobic digestion.</a:t>
            </a:r>
          </a:p>
          <a:p>
            <a:pPr marL="514350" indent="-514350"/>
            <a:endParaRPr lang="en-US" sz="1900" b="1" i="1" dirty="0">
              <a:latin typeface="Arial" panose="020B0604020202020204" pitchFamily="34" charset="0"/>
              <a:cs typeface="Arial" panose="020B0604020202020204" pitchFamily="34" charset="0"/>
            </a:endParaRPr>
          </a:p>
          <a:p>
            <a:pPr marL="514350" indent="-514350"/>
            <a:endParaRPr lang="en-US" sz="1900" b="1" i="1" dirty="0">
              <a:latin typeface="Arial" panose="020B0604020202020204" pitchFamily="34" charset="0"/>
              <a:cs typeface="Arial" panose="020B0604020202020204" pitchFamily="34" charset="0"/>
            </a:endParaRPr>
          </a:p>
          <a:p>
            <a:pPr marL="514350" indent="-514350"/>
            <a:r>
              <a:rPr lang="en-US" sz="1900" b="1" dirty="0">
                <a:latin typeface="Arial" panose="020B0604020202020204" pitchFamily="34" charset="0"/>
                <a:cs typeface="Arial" panose="020B0604020202020204" pitchFamily="34" charset="0"/>
              </a:rPr>
              <a:t>Disposal:</a:t>
            </a:r>
            <a:r>
              <a:rPr lang="en-US" sz="1900" i="1" dirty="0">
                <a:latin typeface="Arial" panose="020B0604020202020204" pitchFamily="34" charset="0"/>
                <a:cs typeface="Arial" panose="020B0604020202020204" pitchFamily="34" charset="0"/>
              </a:rPr>
              <a:t>	  Residual waste may occur on occasion.  Treatment of waste </a:t>
            </a:r>
          </a:p>
          <a:p>
            <a:pPr marL="514350" indent="-514350"/>
            <a:r>
              <a:rPr lang="en-US" sz="1900" i="1" dirty="0">
                <a:latin typeface="Arial" panose="020B0604020202020204" pitchFamily="34" charset="0"/>
                <a:cs typeface="Arial" panose="020B0604020202020204" pitchFamily="34" charset="0"/>
              </a:rPr>
              <a:t>			  should be considered before finally sending to landfill.</a:t>
            </a:r>
          </a:p>
          <a:p>
            <a:pPr marL="514350" indent="-514350"/>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280ADFA-A780-4705-BE53-5885C33A1FF2}"/>
              </a:ext>
            </a:extLst>
          </p:cNvPr>
          <p:cNvSpPr txBox="1"/>
          <p:nvPr/>
        </p:nvSpPr>
        <p:spPr>
          <a:xfrm>
            <a:off x="237467" y="1473276"/>
            <a:ext cx="7217433" cy="523220"/>
          </a:xfrm>
          <a:prstGeom prst="rect">
            <a:avLst/>
          </a:prstGeom>
          <a:noFill/>
        </p:spPr>
        <p:txBody>
          <a:bodyPr wrap="square" rtlCol="0">
            <a:spAutoFit/>
          </a:bodyPr>
          <a:lstStyle/>
          <a:p>
            <a:pPr marL="514350" indent="-514350"/>
            <a:r>
              <a:rPr lang="en-US" sz="2800" b="1" dirty="0">
                <a:latin typeface="Arial" panose="020B0604020202020204" pitchFamily="34" charset="0"/>
                <a:cs typeface="Arial" panose="020B0604020202020204" pitchFamily="34" charset="0"/>
              </a:rPr>
              <a:t>Defining the Terminology</a:t>
            </a:r>
          </a:p>
        </p:txBody>
      </p:sp>
      <p:sp>
        <p:nvSpPr>
          <p:cNvPr id="17" name="TextBox 16">
            <a:extLst>
              <a:ext uri="{FF2B5EF4-FFF2-40B4-BE49-F238E27FC236}">
                <a16:creationId xmlns:a16="http://schemas.microsoft.com/office/drawing/2014/main"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4391FE7-66C8-40E4-B38B-BCA7485D8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pic>
        <p:nvPicPr>
          <p:cNvPr id="22" name="Picture 21" descr="global-warming-and-earth-burning-vector-19116653 black.jpg">
            <a:extLst>
              <a:ext uri="{FF2B5EF4-FFF2-40B4-BE49-F238E27FC236}">
                <a16:creationId xmlns:a16="http://schemas.microsoft.com/office/drawing/2014/main" id="{5D7B8D09-5482-4374-9ACF-EC04423F6EA6}"/>
              </a:ext>
            </a:extLst>
          </p:cNvPr>
          <p:cNvPicPr>
            <a:picLocks noChangeAspect="1"/>
          </p:cNvPicPr>
          <p:nvPr/>
        </p:nvPicPr>
        <p:blipFill>
          <a:blip r:embed="rId5"/>
          <a:stretch>
            <a:fillRect/>
          </a:stretch>
        </p:blipFill>
        <p:spPr>
          <a:xfrm>
            <a:off x="687825" y="4112125"/>
            <a:ext cx="360946" cy="485449"/>
          </a:xfrm>
          <a:prstGeom prst="rect">
            <a:avLst/>
          </a:prstGeom>
        </p:spPr>
      </p:pic>
      <p:pic>
        <p:nvPicPr>
          <p:cNvPr id="23" name="Picture 22" descr="linear symbols.jpg">
            <a:extLst>
              <a:ext uri="{FF2B5EF4-FFF2-40B4-BE49-F238E27FC236}">
                <a16:creationId xmlns:a16="http://schemas.microsoft.com/office/drawing/2014/main" id="{7F8087E0-13B5-4427-9351-C079B4AE96AC}"/>
              </a:ext>
            </a:extLst>
          </p:cNvPr>
          <p:cNvPicPr>
            <a:picLocks noChangeAspect="1"/>
          </p:cNvPicPr>
          <p:nvPr/>
        </p:nvPicPr>
        <p:blipFill rotWithShape="1">
          <a:blip r:embed="rId3"/>
          <a:srcRect l="33915" t="13204" r="55463"/>
          <a:stretch/>
        </p:blipFill>
        <p:spPr>
          <a:xfrm>
            <a:off x="576537" y="2715902"/>
            <a:ext cx="583523" cy="484773"/>
          </a:xfrm>
          <a:prstGeom prst="rect">
            <a:avLst/>
          </a:prstGeom>
        </p:spPr>
      </p:pic>
      <p:sp>
        <p:nvSpPr>
          <p:cNvPr id="24" name="TextBox 23">
            <a:extLst>
              <a:ext uri="{FF2B5EF4-FFF2-40B4-BE49-F238E27FC236}">
                <a16:creationId xmlns:a16="http://schemas.microsoft.com/office/drawing/2014/main" id="{4CB1FB12-2005-478E-B1DD-A32A9119BF21}"/>
              </a:ext>
            </a:extLst>
          </p:cNvPr>
          <p:cNvSpPr txBox="1"/>
          <p:nvPr/>
        </p:nvSpPr>
        <p:spPr>
          <a:xfrm>
            <a:off x="9513597" y="1954690"/>
            <a:ext cx="2092656"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Less Preferable</a:t>
            </a:r>
          </a:p>
        </p:txBody>
      </p:sp>
      <p:sp>
        <p:nvSpPr>
          <p:cNvPr id="25" name="TextBox 24">
            <a:extLst>
              <a:ext uri="{FF2B5EF4-FFF2-40B4-BE49-F238E27FC236}">
                <a16:creationId xmlns:a16="http://schemas.microsoft.com/office/drawing/2014/main" id="{69C9CDC1-0C3C-4B94-BF69-5E4C00F4A237}"/>
              </a:ext>
            </a:extLst>
          </p:cNvPr>
          <p:cNvSpPr txBox="1"/>
          <p:nvPr/>
        </p:nvSpPr>
        <p:spPr>
          <a:xfrm>
            <a:off x="9472931" y="5186664"/>
            <a:ext cx="2253402" cy="338554"/>
          </a:xfrm>
          <a:prstGeom prst="rect">
            <a:avLst/>
          </a:prstGeom>
          <a:noFill/>
        </p:spPr>
        <p:txBody>
          <a:bodyPr wrap="square" rtlCol="0">
            <a:spAutoFit/>
          </a:bodyPr>
          <a:lstStyle/>
          <a:p>
            <a:pPr marL="514350" indent="-514350"/>
            <a:r>
              <a:rPr lang="en-US" sz="1600" b="1" i="1" dirty="0">
                <a:latin typeface="Arial" panose="020B0604020202020204" pitchFamily="34" charset="0"/>
                <a:cs typeface="Arial" panose="020B0604020202020204" pitchFamily="34" charset="0"/>
              </a:rPr>
              <a:t>Least Preferable</a:t>
            </a:r>
          </a:p>
        </p:txBody>
      </p:sp>
      <p:sp>
        <p:nvSpPr>
          <p:cNvPr id="27" name="Down Arrow 26"/>
          <p:cNvSpPr/>
          <p:nvPr/>
        </p:nvSpPr>
        <p:spPr>
          <a:xfrm>
            <a:off x="9525000" y="2353733"/>
            <a:ext cx="355600" cy="2709334"/>
          </a:xfrm>
          <a:prstGeom prst="downArrow">
            <a:avLst/>
          </a:prstGeom>
          <a:gradFill>
            <a:gsLst>
              <a:gs pos="0">
                <a:srgbClr val="FFFF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031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490257" y="2638424"/>
            <a:ext cx="3531171" cy="2985775"/>
            <a:chOff x="310400" y="1215164"/>
            <a:chExt cx="5400655" cy="4566511"/>
          </a:xfrm>
        </p:grpSpPr>
        <p:pic>
          <p:nvPicPr>
            <p:cNvPr id="11" name="Picture 10"/>
            <p:cNvPicPr>
              <a:picLocks noChangeAspect="1"/>
            </p:cNvPicPr>
            <p:nvPr/>
          </p:nvPicPr>
          <p:blipFill rotWithShape="1">
            <a:blip r:embed="rId3"/>
            <a:srcRect l="3360"/>
            <a:stretch/>
          </p:blipFill>
          <p:spPr>
            <a:xfrm>
              <a:off x="310400" y="1215164"/>
              <a:ext cx="5231933" cy="4566511"/>
            </a:xfrm>
            <a:prstGeom prst="rect">
              <a:avLst/>
            </a:prstGeom>
          </p:spPr>
        </p:pic>
        <p:sp>
          <p:nvSpPr>
            <p:cNvPr id="16" name="Right Triangle 15"/>
            <p:cNvSpPr/>
            <p:nvPr/>
          </p:nvSpPr>
          <p:spPr>
            <a:xfrm rot="11280909">
              <a:off x="2357022" y="1453673"/>
              <a:ext cx="3354033" cy="37412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24E67EE-D8E6-4E8A-B4BC-C428BAC7F8AB}"/>
              </a:ext>
            </a:extLst>
          </p:cNvPr>
          <p:cNvSpPr txBox="1"/>
          <p:nvPr/>
        </p:nvSpPr>
        <p:spPr>
          <a:xfrm>
            <a:off x="262867" y="2256487"/>
            <a:ext cx="7433333" cy="4401205"/>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PREVENTION</a:t>
            </a:r>
          </a:p>
          <a:p>
            <a:r>
              <a:rPr lang="en-GB" sz="2000" dirty="0" smtClean="0">
                <a:latin typeface="Arial" panose="020B0604020202020204" pitchFamily="34" charset="0"/>
                <a:cs typeface="Arial" panose="020B0604020202020204" pitchFamily="34" charset="0"/>
              </a:rPr>
              <a:t>Planning </a:t>
            </a:r>
            <a:r>
              <a:rPr lang="en-GB" sz="2000" dirty="0">
                <a:latin typeface="Arial" panose="020B0604020202020204" pitchFamily="34" charset="0"/>
                <a:cs typeface="Arial" panose="020B0604020202020204" pitchFamily="34" charset="0"/>
              </a:rPr>
              <a:t>tools such as </a:t>
            </a:r>
            <a:r>
              <a:rPr lang="en-GB" sz="2000" b="1" dirty="0">
                <a:latin typeface="Arial" panose="020B0604020202020204" pitchFamily="34" charset="0"/>
                <a:cs typeface="Arial" panose="020B0604020202020204" pitchFamily="34" charset="0"/>
              </a:rPr>
              <a:t>Net Waste Tool </a:t>
            </a:r>
            <a:r>
              <a:rPr lang="en-GB" sz="2000" dirty="0">
                <a:latin typeface="Arial" panose="020B0604020202020204" pitchFamily="34" charset="0"/>
                <a:cs typeface="Arial" panose="020B0604020202020204" pitchFamily="34" charset="0"/>
              </a:rPr>
              <a:t>are designed to help plan for the avoidance of waste generation and provide insight into the potential savings</a:t>
            </a:r>
          </a:p>
          <a:p>
            <a:pPr marL="514350" indent="-5143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REUSE AND RECYCLING</a:t>
            </a:r>
          </a:p>
          <a:p>
            <a:r>
              <a:rPr lang="en-GB" sz="2000" dirty="0" smtClean="0">
                <a:latin typeface="Arial" panose="020B0604020202020204" pitchFamily="34" charset="0"/>
                <a:cs typeface="Arial" panose="020B0604020202020204" pitchFamily="34" charset="0"/>
              </a:rPr>
              <a:t>The use </a:t>
            </a:r>
            <a:r>
              <a:rPr lang="en-GB" sz="2000" dirty="0">
                <a:latin typeface="Arial" panose="020B0604020202020204" pitchFamily="34" charset="0"/>
                <a:cs typeface="Arial" panose="020B0604020202020204" pitchFamily="34" charset="0"/>
              </a:rPr>
              <a:t>of </a:t>
            </a:r>
            <a:r>
              <a:rPr lang="en-GB" sz="2000" b="1" dirty="0">
                <a:latin typeface="Arial" panose="020B0604020202020204" pitchFamily="34" charset="0"/>
                <a:cs typeface="Arial" panose="020B0604020202020204" pitchFamily="34" charset="0"/>
              </a:rPr>
              <a:t>Site Waste Management Plans </a:t>
            </a:r>
            <a:r>
              <a:rPr lang="en-GB" sz="2000" dirty="0">
                <a:latin typeface="Arial" panose="020B0604020202020204" pitchFamily="34" charset="0"/>
                <a:cs typeface="Arial" panose="020B0604020202020204" pitchFamily="34" charset="0"/>
              </a:rPr>
              <a:t>as a site-based approach to identifying waste </a:t>
            </a:r>
            <a:r>
              <a:rPr lang="en-GB" sz="2000" dirty="0" smtClean="0">
                <a:latin typeface="Arial" panose="020B0604020202020204" pitchFamily="34" charset="0"/>
                <a:cs typeface="Arial" panose="020B0604020202020204" pitchFamily="34" charset="0"/>
              </a:rPr>
              <a:t>and segregation </a:t>
            </a:r>
            <a:r>
              <a:rPr lang="en-GB" sz="2000" dirty="0">
                <a:latin typeface="Arial" panose="020B0604020202020204" pitchFamily="34" charset="0"/>
                <a:cs typeface="Arial" panose="020B0604020202020204" pitchFamily="34" charset="0"/>
              </a:rPr>
              <a:t>will provide financial savings through material reuse and recycling and avoided landfill costs.</a:t>
            </a: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280ADFA-A780-4705-BE53-5885C33A1FF2}"/>
              </a:ext>
            </a:extLst>
          </p:cNvPr>
          <p:cNvSpPr txBox="1"/>
          <p:nvPr/>
        </p:nvSpPr>
        <p:spPr>
          <a:xfrm>
            <a:off x="237467" y="1473276"/>
            <a:ext cx="7217433" cy="523220"/>
          </a:xfrm>
          <a:prstGeom prst="rect">
            <a:avLst/>
          </a:prstGeom>
          <a:noFill/>
        </p:spPr>
        <p:txBody>
          <a:bodyPr wrap="square" rtlCol="0">
            <a:spAutoFit/>
          </a:bodyPr>
          <a:lstStyle/>
          <a:p>
            <a:pPr marL="514350" indent="-514350"/>
            <a:r>
              <a:rPr lang="en-US" sz="2800" b="1" dirty="0" smtClean="0">
                <a:latin typeface="Arial" panose="020B0604020202020204" pitchFamily="34" charset="0"/>
                <a:cs typeface="Arial" panose="020B0604020202020204" pitchFamily="34" charset="0"/>
              </a:rPr>
              <a:t>Existing Practice</a:t>
            </a:r>
            <a:endParaRPr lang="en-US" sz="28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a:solidFill>
                  <a:schemeClr val="tx1">
                    <a:alpha val="38000"/>
                  </a:schemeClr>
                </a:solidFill>
                <a:latin typeface="Arial" panose="020B0604020202020204" pitchFamily="34" charset="0"/>
                <a:cs typeface="Arial" panose="020B0604020202020204" pitchFamily="34" charset="0"/>
              </a:rPr>
              <a:t>The Waste Hierarchy</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4391FE7-66C8-40E4-B38B-BCA7485D8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7" y="6116117"/>
            <a:ext cx="500071" cy="516284"/>
          </a:xfrm>
          <a:prstGeom prst="rect">
            <a:avLst/>
          </a:prstGeom>
        </p:spPr>
      </p:pic>
      <p:sp>
        <p:nvSpPr>
          <p:cNvPr id="12" name="TextBox 11">
            <a:extLst>
              <a:ext uri="{FF2B5EF4-FFF2-40B4-BE49-F238E27FC236}">
                <a16:creationId xmlns:a16="http://schemas.microsoft.com/office/drawing/2014/main" id="{4E78196D-D639-409B-BE1C-932AC1CD3A05}"/>
              </a:ext>
            </a:extLst>
          </p:cNvPr>
          <p:cNvSpPr txBox="1"/>
          <p:nvPr/>
        </p:nvSpPr>
        <p:spPr>
          <a:xfrm>
            <a:off x="7262037" y="6004927"/>
            <a:ext cx="4166718" cy="369332"/>
          </a:xfrm>
          <a:prstGeom prst="rect">
            <a:avLst/>
          </a:prstGeom>
          <a:noFill/>
        </p:spPr>
        <p:txBody>
          <a:bodyPr wrap="none" rtlCol="0">
            <a:spAutoFit/>
          </a:bodyPr>
          <a:lstStyle/>
          <a:p>
            <a:r>
              <a:rPr lang="en-GB" dirty="0"/>
              <a:t>http://nwtool.wrap.org.uk/ToolHome.aspx</a:t>
            </a:r>
          </a:p>
        </p:txBody>
      </p:sp>
    </p:spTree>
    <p:extLst>
      <p:ext uri="{BB962C8B-B14F-4D97-AF65-F5344CB8AC3E}">
        <p14:creationId xmlns:p14="http://schemas.microsoft.com/office/powerpoint/2010/main" val="3281304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3629</Words>
  <Application>Microsoft Office PowerPoint</Application>
  <PresentationFormat>Widescreen</PresentationFormat>
  <Paragraphs>387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Glasgow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twitham</dc:creator>
  <cp:lastModifiedBy>lreichenbach</cp:lastModifiedBy>
  <cp:revision>415</cp:revision>
  <cp:lastPrinted>2019-09-24T15:54:11Z</cp:lastPrinted>
  <dcterms:created xsi:type="dcterms:W3CDTF">2019-08-06T15:34:48Z</dcterms:created>
  <dcterms:modified xsi:type="dcterms:W3CDTF">2019-10-01T13:04:31Z</dcterms:modified>
</cp:coreProperties>
</file>