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0" r:id="rId3"/>
    <p:sldId id="262" r:id="rId4"/>
    <p:sldId id="261" r:id="rId5"/>
    <p:sldId id="263" r:id="rId6"/>
    <p:sldId id="264" r:id="rId7"/>
    <p:sldId id="267" r:id="rId8"/>
    <p:sldId id="265" r:id="rId9"/>
    <p:sldId id="258" r:id="rId10"/>
    <p:sldId id="268" r:id="rId11"/>
    <p:sldId id="269" r:id="rId12"/>
    <p:sldId id="270" r:id="rId13"/>
    <p:sldId id="271" r:id="rId14"/>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7AB"/>
    <a:srgbClr val="C4F056"/>
    <a:srgbClr val="D4E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2" autoAdjust="0"/>
    <p:restoredTop sz="74715" autoAdjust="0"/>
  </p:normalViewPr>
  <p:slideViewPr>
    <p:cSldViewPr snapToGrid="0">
      <p:cViewPr varScale="1">
        <p:scale>
          <a:sx n="82" d="100"/>
          <a:sy n="82" d="100"/>
        </p:scale>
        <p:origin x="1572"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5" Type="http://schemas.openxmlformats.org/officeDocument/2006/relationships/image" Target="../media/image18.jpg"/><Relationship Id="rId4" Type="http://schemas.openxmlformats.org/officeDocument/2006/relationships/image" Target="../media/image1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5" Type="http://schemas.openxmlformats.org/officeDocument/2006/relationships/image" Target="../media/image18.jpg"/><Relationship Id="rId4"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DA049A-A83F-46BD-92FF-5A99358A0E3A}" type="doc">
      <dgm:prSet loTypeId="urn:microsoft.com/office/officeart/2005/8/layout/hList7" loCatId="list" qsTypeId="urn:microsoft.com/office/officeart/2005/8/quickstyle/simple1" qsCatId="simple" csTypeId="urn:microsoft.com/office/officeart/2005/8/colors/accent1_2" csCatId="accent1" phldr="1"/>
      <dgm:spPr/>
    </dgm:pt>
    <dgm:pt modelId="{FDE702D2-387E-45A8-88F9-8065315A61D3}">
      <dgm:prSet phldrT="[Text]"/>
      <dgm:spPr/>
      <dgm:t>
        <a:bodyPr/>
        <a:lstStyle/>
        <a:p>
          <a:r>
            <a:rPr lang="en-GB" dirty="0"/>
            <a:t>Efficient procurement</a:t>
          </a:r>
        </a:p>
      </dgm:t>
    </dgm:pt>
    <dgm:pt modelId="{D74790C1-1A32-49B8-B967-E372EC6F64E1}" type="parTrans" cxnId="{1DB0016F-D120-4230-AE05-949DB314A8B1}">
      <dgm:prSet/>
      <dgm:spPr/>
      <dgm:t>
        <a:bodyPr/>
        <a:lstStyle/>
        <a:p>
          <a:endParaRPr lang="en-GB"/>
        </a:p>
      </dgm:t>
    </dgm:pt>
    <dgm:pt modelId="{FFC047A2-BE80-43C3-BAFC-1DAC2BD93F6C}" type="sibTrans" cxnId="{1DB0016F-D120-4230-AE05-949DB314A8B1}">
      <dgm:prSet/>
      <dgm:spPr/>
      <dgm:t>
        <a:bodyPr/>
        <a:lstStyle/>
        <a:p>
          <a:endParaRPr lang="en-GB"/>
        </a:p>
      </dgm:t>
    </dgm:pt>
    <dgm:pt modelId="{E4AD19FC-B4D4-419C-8660-97C95D3C9A14}">
      <dgm:prSet phldrT="[Text]"/>
      <dgm:spPr/>
      <dgm:t>
        <a:bodyPr/>
        <a:lstStyle/>
        <a:p>
          <a:r>
            <a:rPr lang="en-GB" dirty="0"/>
            <a:t>Materials optimisation</a:t>
          </a:r>
        </a:p>
      </dgm:t>
    </dgm:pt>
    <dgm:pt modelId="{50055A08-6842-4B54-8947-5683CBC31865}" type="parTrans" cxnId="{C4997786-0B43-4DFF-AA8E-FB066957EE16}">
      <dgm:prSet/>
      <dgm:spPr/>
      <dgm:t>
        <a:bodyPr/>
        <a:lstStyle/>
        <a:p>
          <a:endParaRPr lang="en-GB"/>
        </a:p>
      </dgm:t>
    </dgm:pt>
    <dgm:pt modelId="{D7ACCE9E-2703-4DCC-827C-D7AC538EA110}" type="sibTrans" cxnId="{C4997786-0B43-4DFF-AA8E-FB066957EE16}">
      <dgm:prSet/>
      <dgm:spPr/>
      <dgm:t>
        <a:bodyPr/>
        <a:lstStyle/>
        <a:p>
          <a:endParaRPr lang="en-GB"/>
        </a:p>
      </dgm:t>
    </dgm:pt>
    <dgm:pt modelId="{C3C48574-63E8-4EA6-B728-EA7979E7AFAE}">
      <dgm:prSet phldrT="[Text]"/>
      <dgm:spPr/>
      <dgm:t>
        <a:bodyPr/>
        <a:lstStyle/>
        <a:p>
          <a:r>
            <a:rPr lang="en-GB" dirty="0"/>
            <a:t>Off-site construction</a:t>
          </a:r>
        </a:p>
      </dgm:t>
    </dgm:pt>
    <dgm:pt modelId="{DE64BA26-98CF-4531-879C-73B217823D9A}" type="parTrans" cxnId="{49C264C1-270F-4B63-9F2E-9608750FF249}">
      <dgm:prSet/>
      <dgm:spPr/>
      <dgm:t>
        <a:bodyPr/>
        <a:lstStyle/>
        <a:p>
          <a:endParaRPr lang="en-GB"/>
        </a:p>
      </dgm:t>
    </dgm:pt>
    <dgm:pt modelId="{34ADA1A7-F4A0-4316-9248-316C6B0E2A6D}" type="sibTrans" cxnId="{49C264C1-270F-4B63-9F2E-9608750FF249}">
      <dgm:prSet/>
      <dgm:spPr/>
      <dgm:t>
        <a:bodyPr/>
        <a:lstStyle/>
        <a:p>
          <a:endParaRPr lang="en-GB"/>
        </a:p>
      </dgm:t>
    </dgm:pt>
    <dgm:pt modelId="{09EF2A2E-0C23-4015-8B10-467A88365596}">
      <dgm:prSet/>
      <dgm:spPr/>
      <dgm:t>
        <a:bodyPr/>
        <a:lstStyle/>
        <a:p>
          <a:r>
            <a:rPr lang="en-GB" dirty="0"/>
            <a:t>Reuse and recycle</a:t>
          </a:r>
        </a:p>
      </dgm:t>
    </dgm:pt>
    <dgm:pt modelId="{B0BBA313-0222-46F2-80B1-F157C1A0FBFA}" type="parTrans" cxnId="{0950FC24-2143-4E73-A97D-278157EB0300}">
      <dgm:prSet/>
      <dgm:spPr/>
      <dgm:t>
        <a:bodyPr/>
        <a:lstStyle/>
        <a:p>
          <a:endParaRPr lang="en-GB"/>
        </a:p>
      </dgm:t>
    </dgm:pt>
    <dgm:pt modelId="{93E02535-C8FD-4AB4-A54A-26E4727E1660}" type="sibTrans" cxnId="{0950FC24-2143-4E73-A97D-278157EB0300}">
      <dgm:prSet/>
      <dgm:spPr/>
      <dgm:t>
        <a:bodyPr/>
        <a:lstStyle/>
        <a:p>
          <a:endParaRPr lang="en-GB"/>
        </a:p>
      </dgm:t>
    </dgm:pt>
    <dgm:pt modelId="{DB3C5BE1-8841-4AE8-8036-8E56468EC569}">
      <dgm:prSet/>
      <dgm:spPr/>
      <dgm:t>
        <a:bodyPr/>
        <a:lstStyle/>
        <a:p>
          <a:r>
            <a:rPr lang="en-GB" dirty="0"/>
            <a:t>Deconstruction</a:t>
          </a:r>
        </a:p>
      </dgm:t>
    </dgm:pt>
    <dgm:pt modelId="{02346858-E60E-40C7-8CC5-A29151D716BC}" type="parTrans" cxnId="{963EA0E7-DF88-4E08-9B4E-F107C453ACFE}">
      <dgm:prSet/>
      <dgm:spPr/>
      <dgm:t>
        <a:bodyPr/>
        <a:lstStyle/>
        <a:p>
          <a:endParaRPr lang="en-GB"/>
        </a:p>
      </dgm:t>
    </dgm:pt>
    <dgm:pt modelId="{23B5CE19-1852-4A9D-8C42-01C09DEF0A82}" type="sibTrans" cxnId="{963EA0E7-DF88-4E08-9B4E-F107C453ACFE}">
      <dgm:prSet/>
      <dgm:spPr/>
      <dgm:t>
        <a:bodyPr/>
        <a:lstStyle/>
        <a:p>
          <a:endParaRPr lang="en-GB"/>
        </a:p>
      </dgm:t>
    </dgm:pt>
    <dgm:pt modelId="{B2C71812-F4E5-4666-8462-D1616AF9F611}" type="pres">
      <dgm:prSet presAssocID="{4EDA049A-A83F-46BD-92FF-5A99358A0E3A}" presName="Name0" presStyleCnt="0">
        <dgm:presLayoutVars>
          <dgm:dir/>
          <dgm:resizeHandles val="exact"/>
        </dgm:presLayoutVars>
      </dgm:prSet>
      <dgm:spPr/>
    </dgm:pt>
    <dgm:pt modelId="{88CEEB1D-BFF3-4248-9E22-55864B3A7B58}" type="pres">
      <dgm:prSet presAssocID="{4EDA049A-A83F-46BD-92FF-5A99358A0E3A}" presName="fgShape" presStyleLbl="fgShp" presStyleIdx="0" presStyleCnt="1"/>
      <dgm:spPr/>
    </dgm:pt>
    <dgm:pt modelId="{165EEFD6-90BF-4893-8AB6-FC8F9F92DB6E}" type="pres">
      <dgm:prSet presAssocID="{4EDA049A-A83F-46BD-92FF-5A99358A0E3A}" presName="linComp" presStyleCnt="0"/>
      <dgm:spPr/>
    </dgm:pt>
    <dgm:pt modelId="{EDDBE1C8-65D1-43C9-B44D-D28B4164B5D1}" type="pres">
      <dgm:prSet presAssocID="{FDE702D2-387E-45A8-88F9-8065315A61D3}" presName="compNode" presStyleCnt="0"/>
      <dgm:spPr/>
    </dgm:pt>
    <dgm:pt modelId="{4C52587A-BD9F-4159-8F81-DA4A44624DBC}" type="pres">
      <dgm:prSet presAssocID="{FDE702D2-387E-45A8-88F9-8065315A61D3}" presName="bkgdShape" presStyleLbl="node1" presStyleIdx="0" presStyleCnt="5" custLinFactX="-29557" custLinFactNeighborX="-100000" custLinFactNeighborY="2420"/>
      <dgm:spPr/>
    </dgm:pt>
    <dgm:pt modelId="{FC89A8CB-6221-4C86-BB67-5EA832CAABF4}" type="pres">
      <dgm:prSet presAssocID="{FDE702D2-387E-45A8-88F9-8065315A61D3}" presName="nodeTx" presStyleLbl="node1" presStyleIdx="0" presStyleCnt="5">
        <dgm:presLayoutVars>
          <dgm:bulletEnabled val="1"/>
        </dgm:presLayoutVars>
      </dgm:prSet>
      <dgm:spPr/>
    </dgm:pt>
    <dgm:pt modelId="{CFF8AE50-8CE5-40B8-AC7B-D8B5A151B898}" type="pres">
      <dgm:prSet presAssocID="{FDE702D2-387E-45A8-88F9-8065315A61D3}" presName="invisiNode" presStyleLbl="node1" presStyleIdx="0" presStyleCnt="5"/>
      <dgm:spPr/>
    </dgm:pt>
    <dgm:pt modelId="{16A812E7-D0BA-44C3-ADF8-3B20C98B7294}" type="pres">
      <dgm:prSet presAssocID="{FDE702D2-387E-45A8-88F9-8065315A61D3}"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519DA9E6-7498-4319-B7D6-0C919A63A6C4}" type="pres">
      <dgm:prSet presAssocID="{FFC047A2-BE80-43C3-BAFC-1DAC2BD93F6C}" presName="sibTrans" presStyleLbl="sibTrans2D1" presStyleIdx="0" presStyleCnt="0"/>
      <dgm:spPr/>
    </dgm:pt>
    <dgm:pt modelId="{D44FB9E2-3782-4EC8-A5A0-205593DCADE2}" type="pres">
      <dgm:prSet presAssocID="{E4AD19FC-B4D4-419C-8660-97C95D3C9A14}" presName="compNode" presStyleCnt="0"/>
      <dgm:spPr/>
    </dgm:pt>
    <dgm:pt modelId="{E96B51CB-5B4A-4CF0-8D5D-3D2A361E7D18}" type="pres">
      <dgm:prSet presAssocID="{E4AD19FC-B4D4-419C-8660-97C95D3C9A14}" presName="bkgdShape" presStyleLbl="node1" presStyleIdx="1" presStyleCnt="5"/>
      <dgm:spPr/>
    </dgm:pt>
    <dgm:pt modelId="{DF68AE9B-FAA2-41BD-A369-03886B6BC4B4}" type="pres">
      <dgm:prSet presAssocID="{E4AD19FC-B4D4-419C-8660-97C95D3C9A14}" presName="nodeTx" presStyleLbl="node1" presStyleIdx="1" presStyleCnt="5">
        <dgm:presLayoutVars>
          <dgm:bulletEnabled val="1"/>
        </dgm:presLayoutVars>
      </dgm:prSet>
      <dgm:spPr/>
    </dgm:pt>
    <dgm:pt modelId="{57CACDE4-1348-4F80-83BC-807645574ED7}" type="pres">
      <dgm:prSet presAssocID="{E4AD19FC-B4D4-419C-8660-97C95D3C9A14}" presName="invisiNode" presStyleLbl="node1" presStyleIdx="1" presStyleCnt="5"/>
      <dgm:spPr/>
    </dgm:pt>
    <dgm:pt modelId="{96EE3E15-DD64-4293-B85D-C551C3AEF0E0}" type="pres">
      <dgm:prSet presAssocID="{E4AD19FC-B4D4-419C-8660-97C95D3C9A14}" presName="imagNode" presStyleLbl="fgImgPlace1" presStyleIdx="1" presStyleCnt="5"/>
      <dgm:spPr>
        <a:blipFill>
          <a:blip xmlns:r="http://schemas.openxmlformats.org/officeDocument/2006/relationships" r:embed="rId2"/>
          <a:srcRect/>
          <a:stretch>
            <a:fillRect l="-31000" r="-31000"/>
          </a:stretch>
        </a:blipFill>
      </dgm:spPr>
    </dgm:pt>
    <dgm:pt modelId="{82D09425-94C7-4D2F-8C9B-6285F264F502}" type="pres">
      <dgm:prSet presAssocID="{D7ACCE9E-2703-4DCC-827C-D7AC538EA110}" presName="sibTrans" presStyleLbl="sibTrans2D1" presStyleIdx="0" presStyleCnt="0"/>
      <dgm:spPr/>
    </dgm:pt>
    <dgm:pt modelId="{1C3D337C-10BC-42BB-9352-ABA04121D101}" type="pres">
      <dgm:prSet presAssocID="{C3C48574-63E8-4EA6-B728-EA7979E7AFAE}" presName="compNode" presStyleCnt="0"/>
      <dgm:spPr/>
    </dgm:pt>
    <dgm:pt modelId="{FA76ACF3-10F4-446E-81F7-8C2E169970CA}" type="pres">
      <dgm:prSet presAssocID="{C3C48574-63E8-4EA6-B728-EA7979E7AFAE}" presName="bkgdShape" presStyleLbl="node1" presStyleIdx="2" presStyleCnt="5"/>
      <dgm:spPr/>
    </dgm:pt>
    <dgm:pt modelId="{528081FD-45EC-4908-B7FF-9580F7B1617D}" type="pres">
      <dgm:prSet presAssocID="{C3C48574-63E8-4EA6-B728-EA7979E7AFAE}" presName="nodeTx" presStyleLbl="node1" presStyleIdx="2" presStyleCnt="5">
        <dgm:presLayoutVars>
          <dgm:bulletEnabled val="1"/>
        </dgm:presLayoutVars>
      </dgm:prSet>
      <dgm:spPr/>
    </dgm:pt>
    <dgm:pt modelId="{4CB2E5E9-87AA-4D30-B3C8-AAFDBD23AEE0}" type="pres">
      <dgm:prSet presAssocID="{C3C48574-63E8-4EA6-B728-EA7979E7AFAE}" presName="invisiNode" presStyleLbl="node1" presStyleIdx="2" presStyleCnt="5"/>
      <dgm:spPr/>
    </dgm:pt>
    <dgm:pt modelId="{1DF88872-EAD5-4D01-B2D9-251597461D8B}" type="pres">
      <dgm:prSet presAssocID="{C3C48574-63E8-4EA6-B728-EA7979E7AFAE}"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60000" r="-60000"/>
          </a:stretch>
        </a:blipFill>
      </dgm:spPr>
    </dgm:pt>
    <dgm:pt modelId="{07F531F2-0AA4-4F80-B178-C1491E6CB6CD}" type="pres">
      <dgm:prSet presAssocID="{34ADA1A7-F4A0-4316-9248-316C6B0E2A6D}" presName="sibTrans" presStyleLbl="sibTrans2D1" presStyleIdx="0" presStyleCnt="0"/>
      <dgm:spPr/>
    </dgm:pt>
    <dgm:pt modelId="{1EEC0EC6-BD8D-4154-BF72-396CB5BEA3FB}" type="pres">
      <dgm:prSet presAssocID="{09EF2A2E-0C23-4015-8B10-467A88365596}" presName="compNode" presStyleCnt="0"/>
      <dgm:spPr/>
    </dgm:pt>
    <dgm:pt modelId="{B5E8D4D3-832A-49B6-9004-9EE86C1F4B1E}" type="pres">
      <dgm:prSet presAssocID="{09EF2A2E-0C23-4015-8B10-467A88365596}" presName="bkgdShape" presStyleLbl="node1" presStyleIdx="3" presStyleCnt="5"/>
      <dgm:spPr/>
    </dgm:pt>
    <dgm:pt modelId="{D09D8D71-E967-4984-8050-1EF9BE3B804A}" type="pres">
      <dgm:prSet presAssocID="{09EF2A2E-0C23-4015-8B10-467A88365596}" presName="nodeTx" presStyleLbl="node1" presStyleIdx="3" presStyleCnt="5">
        <dgm:presLayoutVars>
          <dgm:bulletEnabled val="1"/>
        </dgm:presLayoutVars>
      </dgm:prSet>
      <dgm:spPr/>
    </dgm:pt>
    <dgm:pt modelId="{7D4E309B-03FD-4792-B210-346B3D6C3E03}" type="pres">
      <dgm:prSet presAssocID="{09EF2A2E-0C23-4015-8B10-467A88365596}" presName="invisiNode" presStyleLbl="node1" presStyleIdx="3" presStyleCnt="5"/>
      <dgm:spPr/>
    </dgm:pt>
    <dgm:pt modelId="{F12D4DD7-A943-4055-AD0E-77A8D401FD4B}" type="pres">
      <dgm:prSet presAssocID="{09EF2A2E-0C23-4015-8B10-467A88365596}"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73000" r="-73000"/>
          </a:stretch>
        </a:blipFill>
      </dgm:spPr>
    </dgm:pt>
    <dgm:pt modelId="{816CC4C8-FD31-4FA7-B4A3-437D01D99022}" type="pres">
      <dgm:prSet presAssocID="{93E02535-C8FD-4AB4-A54A-26E4727E1660}" presName="sibTrans" presStyleLbl="sibTrans2D1" presStyleIdx="0" presStyleCnt="0"/>
      <dgm:spPr/>
    </dgm:pt>
    <dgm:pt modelId="{58E771BD-6773-4848-91C8-48DB372EED22}" type="pres">
      <dgm:prSet presAssocID="{DB3C5BE1-8841-4AE8-8036-8E56468EC569}" presName="compNode" presStyleCnt="0"/>
      <dgm:spPr/>
    </dgm:pt>
    <dgm:pt modelId="{55903008-3962-4353-AF69-1A76CFB9CB30}" type="pres">
      <dgm:prSet presAssocID="{DB3C5BE1-8841-4AE8-8036-8E56468EC569}" presName="bkgdShape" presStyleLbl="node1" presStyleIdx="4" presStyleCnt="5"/>
      <dgm:spPr/>
    </dgm:pt>
    <dgm:pt modelId="{32F1E5A4-D1D6-4E3E-8DEC-BEFD52F990A4}" type="pres">
      <dgm:prSet presAssocID="{DB3C5BE1-8841-4AE8-8036-8E56468EC569}" presName="nodeTx" presStyleLbl="node1" presStyleIdx="4" presStyleCnt="5">
        <dgm:presLayoutVars>
          <dgm:bulletEnabled val="1"/>
        </dgm:presLayoutVars>
      </dgm:prSet>
      <dgm:spPr/>
    </dgm:pt>
    <dgm:pt modelId="{E689024C-A012-45E0-8FD3-BC9612A06559}" type="pres">
      <dgm:prSet presAssocID="{DB3C5BE1-8841-4AE8-8036-8E56468EC569}" presName="invisiNode" presStyleLbl="node1" presStyleIdx="4" presStyleCnt="5"/>
      <dgm:spPr/>
    </dgm:pt>
    <dgm:pt modelId="{F00FE6B8-0C33-4F0C-987B-7A2676D8662C}" type="pres">
      <dgm:prSet presAssocID="{DB3C5BE1-8841-4AE8-8036-8E56468EC569}"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75000" r="-75000"/>
          </a:stretch>
        </a:blipFill>
      </dgm:spPr>
    </dgm:pt>
  </dgm:ptLst>
  <dgm:cxnLst>
    <dgm:cxn modelId="{375CC112-2093-4E71-B3FA-5A28C8A29C34}" type="presOf" srcId="{09EF2A2E-0C23-4015-8B10-467A88365596}" destId="{B5E8D4D3-832A-49B6-9004-9EE86C1F4B1E}" srcOrd="0" destOrd="0" presId="urn:microsoft.com/office/officeart/2005/8/layout/hList7"/>
    <dgm:cxn modelId="{C8AE7A1C-9A4C-42D2-A68E-20846A4F706F}" type="presOf" srcId="{93E02535-C8FD-4AB4-A54A-26E4727E1660}" destId="{816CC4C8-FD31-4FA7-B4A3-437D01D99022}" srcOrd="0" destOrd="0" presId="urn:microsoft.com/office/officeart/2005/8/layout/hList7"/>
    <dgm:cxn modelId="{0950FC24-2143-4E73-A97D-278157EB0300}" srcId="{4EDA049A-A83F-46BD-92FF-5A99358A0E3A}" destId="{09EF2A2E-0C23-4015-8B10-467A88365596}" srcOrd="3" destOrd="0" parTransId="{B0BBA313-0222-46F2-80B1-F157C1A0FBFA}" sibTransId="{93E02535-C8FD-4AB4-A54A-26E4727E1660}"/>
    <dgm:cxn modelId="{51334861-8EA9-4253-AA5D-A43D3ACAD8FD}" type="presOf" srcId="{C3C48574-63E8-4EA6-B728-EA7979E7AFAE}" destId="{528081FD-45EC-4908-B7FF-9580F7B1617D}" srcOrd="1" destOrd="0" presId="urn:microsoft.com/office/officeart/2005/8/layout/hList7"/>
    <dgm:cxn modelId="{D33A9969-BB89-4C5D-B618-60B3ABF30FE2}" type="presOf" srcId="{FDE702D2-387E-45A8-88F9-8065315A61D3}" destId="{4C52587A-BD9F-4159-8F81-DA4A44624DBC}" srcOrd="0" destOrd="0" presId="urn:microsoft.com/office/officeart/2005/8/layout/hList7"/>
    <dgm:cxn modelId="{4D99A069-B93F-4348-841C-260C4DE48E5F}" type="presOf" srcId="{09EF2A2E-0C23-4015-8B10-467A88365596}" destId="{D09D8D71-E967-4984-8050-1EF9BE3B804A}" srcOrd="1" destOrd="0" presId="urn:microsoft.com/office/officeart/2005/8/layout/hList7"/>
    <dgm:cxn modelId="{1DB0016F-D120-4230-AE05-949DB314A8B1}" srcId="{4EDA049A-A83F-46BD-92FF-5A99358A0E3A}" destId="{FDE702D2-387E-45A8-88F9-8065315A61D3}" srcOrd="0" destOrd="0" parTransId="{D74790C1-1A32-49B8-B967-E372EC6F64E1}" sibTransId="{FFC047A2-BE80-43C3-BAFC-1DAC2BD93F6C}"/>
    <dgm:cxn modelId="{41D7AF77-B086-4E50-AC0D-46C9C4093027}" type="presOf" srcId="{FFC047A2-BE80-43C3-BAFC-1DAC2BD93F6C}" destId="{519DA9E6-7498-4319-B7D6-0C919A63A6C4}" srcOrd="0" destOrd="0" presId="urn:microsoft.com/office/officeart/2005/8/layout/hList7"/>
    <dgm:cxn modelId="{0C1DE37E-4FDC-4B29-B6F4-8E6386EAABF0}" type="presOf" srcId="{C3C48574-63E8-4EA6-B728-EA7979E7AFAE}" destId="{FA76ACF3-10F4-446E-81F7-8C2E169970CA}" srcOrd="0" destOrd="0" presId="urn:microsoft.com/office/officeart/2005/8/layout/hList7"/>
    <dgm:cxn modelId="{C4997786-0B43-4DFF-AA8E-FB066957EE16}" srcId="{4EDA049A-A83F-46BD-92FF-5A99358A0E3A}" destId="{E4AD19FC-B4D4-419C-8660-97C95D3C9A14}" srcOrd="1" destOrd="0" parTransId="{50055A08-6842-4B54-8947-5683CBC31865}" sibTransId="{D7ACCE9E-2703-4DCC-827C-D7AC538EA110}"/>
    <dgm:cxn modelId="{49D38E87-2D43-4758-97DC-B18370557E75}" type="presOf" srcId="{D7ACCE9E-2703-4DCC-827C-D7AC538EA110}" destId="{82D09425-94C7-4D2F-8C9B-6285F264F502}" srcOrd="0" destOrd="0" presId="urn:microsoft.com/office/officeart/2005/8/layout/hList7"/>
    <dgm:cxn modelId="{B7FD09A2-8872-4EE4-874A-4170F2C2C2A5}" type="presOf" srcId="{DB3C5BE1-8841-4AE8-8036-8E56468EC569}" destId="{32F1E5A4-D1D6-4E3E-8DEC-BEFD52F990A4}" srcOrd="1" destOrd="0" presId="urn:microsoft.com/office/officeart/2005/8/layout/hList7"/>
    <dgm:cxn modelId="{B557ABB2-AFD0-480F-A4D1-250C93A987BD}" type="presOf" srcId="{4EDA049A-A83F-46BD-92FF-5A99358A0E3A}" destId="{B2C71812-F4E5-4666-8462-D1616AF9F611}" srcOrd="0" destOrd="0" presId="urn:microsoft.com/office/officeart/2005/8/layout/hList7"/>
    <dgm:cxn modelId="{A201BCB8-9A83-40A7-A2B8-A659CECDAAC2}" type="presOf" srcId="{DB3C5BE1-8841-4AE8-8036-8E56468EC569}" destId="{55903008-3962-4353-AF69-1A76CFB9CB30}" srcOrd="0" destOrd="0" presId="urn:microsoft.com/office/officeart/2005/8/layout/hList7"/>
    <dgm:cxn modelId="{8C0D2FBD-78D0-4A7A-8252-37C932C02553}" type="presOf" srcId="{E4AD19FC-B4D4-419C-8660-97C95D3C9A14}" destId="{E96B51CB-5B4A-4CF0-8D5D-3D2A361E7D18}" srcOrd="0" destOrd="0" presId="urn:microsoft.com/office/officeart/2005/8/layout/hList7"/>
    <dgm:cxn modelId="{49C264C1-270F-4B63-9F2E-9608750FF249}" srcId="{4EDA049A-A83F-46BD-92FF-5A99358A0E3A}" destId="{C3C48574-63E8-4EA6-B728-EA7979E7AFAE}" srcOrd="2" destOrd="0" parTransId="{DE64BA26-98CF-4531-879C-73B217823D9A}" sibTransId="{34ADA1A7-F4A0-4316-9248-316C6B0E2A6D}"/>
    <dgm:cxn modelId="{BA364BCE-F87E-43E4-968F-18649748F3E6}" type="presOf" srcId="{34ADA1A7-F4A0-4316-9248-316C6B0E2A6D}" destId="{07F531F2-0AA4-4F80-B178-C1491E6CB6CD}" srcOrd="0" destOrd="0" presId="urn:microsoft.com/office/officeart/2005/8/layout/hList7"/>
    <dgm:cxn modelId="{DFDC41D6-7F3D-4766-92B8-6B553122215C}" type="presOf" srcId="{E4AD19FC-B4D4-419C-8660-97C95D3C9A14}" destId="{DF68AE9B-FAA2-41BD-A369-03886B6BC4B4}" srcOrd="1" destOrd="0" presId="urn:microsoft.com/office/officeart/2005/8/layout/hList7"/>
    <dgm:cxn modelId="{963EA0E7-DF88-4E08-9B4E-F107C453ACFE}" srcId="{4EDA049A-A83F-46BD-92FF-5A99358A0E3A}" destId="{DB3C5BE1-8841-4AE8-8036-8E56468EC569}" srcOrd="4" destOrd="0" parTransId="{02346858-E60E-40C7-8CC5-A29151D716BC}" sibTransId="{23B5CE19-1852-4A9D-8C42-01C09DEF0A82}"/>
    <dgm:cxn modelId="{D46617F1-38F5-419C-91BE-B555F94FAE85}" type="presOf" srcId="{FDE702D2-387E-45A8-88F9-8065315A61D3}" destId="{FC89A8CB-6221-4C86-BB67-5EA832CAABF4}" srcOrd="1" destOrd="0" presId="urn:microsoft.com/office/officeart/2005/8/layout/hList7"/>
    <dgm:cxn modelId="{BF2733C5-9E79-467B-9CB3-9E9FA5FC29F3}" type="presParOf" srcId="{B2C71812-F4E5-4666-8462-D1616AF9F611}" destId="{88CEEB1D-BFF3-4248-9E22-55864B3A7B58}" srcOrd="0" destOrd="0" presId="urn:microsoft.com/office/officeart/2005/8/layout/hList7"/>
    <dgm:cxn modelId="{D062B5E6-55CC-4CC3-94B3-01559271D969}" type="presParOf" srcId="{B2C71812-F4E5-4666-8462-D1616AF9F611}" destId="{165EEFD6-90BF-4893-8AB6-FC8F9F92DB6E}" srcOrd="1" destOrd="0" presId="urn:microsoft.com/office/officeart/2005/8/layout/hList7"/>
    <dgm:cxn modelId="{0FCC32C6-DEA8-4C14-B872-DF2D2F8EC122}" type="presParOf" srcId="{165EEFD6-90BF-4893-8AB6-FC8F9F92DB6E}" destId="{EDDBE1C8-65D1-43C9-B44D-D28B4164B5D1}" srcOrd="0" destOrd="0" presId="urn:microsoft.com/office/officeart/2005/8/layout/hList7"/>
    <dgm:cxn modelId="{5E52DA51-D311-475F-8E0B-DA513E32E82D}" type="presParOf" srcId="{EDDBE1C8-65D1-43C9-B44D-D28B4164B5D1}" destId="{4C52587A-BD9F-4159-8F81-DA4A44624DBC}" srcOrd="0" destOrd="0" presId="urn:microsoft.com/office/officeart/2005/8/layout/hList7"/>
    <dgm:cxn modelId="{92065D95-F37D-4A9E-85A6-1D60D3FDA759}" type="presParOf" srcId="{EDDBE1C8-65D1-43C9-B44D-D28B4164B5D1}" destId="{FC89A8CB-6221-4C86-BB67-5EA832CAABF4}" srcOrd="1" destOrd="0" presId="urn:microsoft.com/office/officeart/2005/8/layout/hList7"/>
    <dgm:cxn modelId="{2C33A4A3-D97A-4190-9919-7E3229E39811}" type="presParOf" srcId="{EDDBE1C8-65D1-43C9-B44D-D28B4164B5D1}" destId="{CFF8AE50-8CE5-40B8-AC7B-D8B5A151B898}" srcOrd="2" destOrd="0" presId="urn:microsoft.com/office/officeart/2005/8/layout/hList7"/>
    <dgm:cxn modelId="{DC619012-7346-49A9-A4DD-E5FCEDE4FB54}" type="presParOf" srcId="{EDDBE1C8-65D1-43C9-B44D-D28B4164B5D1}" destId="{16A812E7-D0BA-44C3-ADF8-3B20C98B7294}" srcOrd="3" destOrd="0" presId="urn:microsoft.com/office/officeart/2005/8/layout/hList7"/>
    <dgm:cxn modelId="{648A2640-2407-442E-958B-A83736C4B471}" type="presParOf" srcId="{165EEFD6-90BF-4893-8AB6-FC8F9F92DB6E}" destId="{519DA9E6-7498-4319-B7D6-0C919A63A6C4}" srcOrd="1" destOrd="0" presId="urn:microsoft.com/office/officeart/2005/8/layout/hList7"/>
    <dgm:cxn modelId="{B1B810C1-49A6-4B9E-AB41-24BF609733AE}" type="presParOf" srcId="{165EEFD6-90BF-4893-8AB6-FC8F9F92DB6E}" destId="{D44FB9E2-3782-4EC8-A5A0-205593DCADE2}" srcOrd="2" destOrd="0" presId="urn:microsoft.com/office/officeart/2005/8/layout/hList7"/>
    <dgm:cxn modelId="{D341D399-917C-4BCE-8143-87A7A6A8352C}" type="presParOf" srcId="{D44FB9E2-3782-4EC8-A5A0-205593DCADE2}" destId="{E96B51CB-5B4A-4CF0-8D5D-3D2A361E7D18}" srcOrd="0" destOrd="0" presId="urn:microsoft.com/office/officeart/2005/8/layout/hList7"/>
    <dgm:cxn modelId="{5911B2F0-C032-4F30-98D5-FA81D50FB8C4}" type="presParOf" srcId="{D44FB9E2-3782-4EC8-A5A0-205593DCADE2}" destId="{DF68AE9B-FAA2-41BD-A369-03886B6BC4B4}" srcOrd="1" destOrd="0" presId="urn:microsoft.com/office/officeart/2005/8/layout/hList7"/>
    <dgm:cxn modelId="{6C971091-F1FB-47E2-83D1-A960014FCB8B}" type="presParOf" srcId="{D44FB9E2-3782-4EC8-A5A0-205593DCADE2}" destId="{57CACDE4-1348-4F80-83BC-807645574ED7}" srcOrd="2" destOrd="0" presId="urn:microsoft.com/office/officeart/2005/8/layout/hList7"/>
    <dgm:cxn modelId="{FA3A1691-DC27-40F6-9BE3-CD47C15D90D1}" type="presParOf" srcId="{D44FB9E2-3782-4EC8-A5A0-205593DCADE2}" destId="{96EE3E15-DD64-4293-B85D-C551C3AEF0E0}" srcOrd="3" destOrd="0" presId="urn:microsoft.com/office/officeart/2005/8/layout/hList7"/>
    <dgm:cxn modelId="{BCC3F3F4-031D-45E4-B174-FC04858B4FDC}" type="presParOf" srcId="{165EEFD6-90BF-4893-8AB6-FC8F9F92DB6E}" destId="{82D09425-94C7-4D2F-8C9B-6285F264F502}" srcOrd="3" destOrd="0" presId="urn:microsoft.com/office/officeart/2005/8/layout/hList7"/>
    <dgm:cxn modelId="{6F952BF8-CC28-43F5-86B9-8B4C63EB6CD3}" type="presParOf" srcId="{165EEFD6-90BF-4893-8AB6-FC8F9F92DB6E}" destId="{1C3D337C-10BC-42BB-9352-ABA04121D101}" srcOrd="4" destOrd="0" presId="urn:microsoft.com/office/officeart/2005/8/layout/hList7"/>
    <dgm:cxn modelId="{FB95EA73-416E-4942-8564-6694A65B8C68}" type="presParOf" srcId="{1C3D337C-10BC-42BB-9352-ABA04121D101}" destId="{FA76ACF3-10F4-446E-81F7-8C2E169970CA}" srcOrd="0" destOrd="0" presId="urn:microsoft.com/office/officeart/2005/8/layout/hList7"/>
    <dgm:cxn modelId="{C33AFEF8-B8BC-498F-8E18-E9506175402D}" type="presParOf" srcId="{1C3D337C-10BC-42BB-9352-ABA04121D101}" destId="{528081FD-45EC-4908-B7FF-9580F7B1617D}" srcOrd="1" destOrd="0" presId="urn:microsoft.com/office/officeart/2005/8/layout/hList7"/>
    <dgm:cxn modelId="{A806B5B6-4C00-4F86-9352-34BE19A8BC57}" type="presParOf" srcId="{1C3D337C-10BC-42BB-9352-ABA04121D101}" destId="{4CB2E5E9-87AA-4D30-B3C8-AAFDBD23AEE0}" srcOrd="2" destOrd="0" presId="urn:microsoft.com/office/officeart/2005/8/layout/hList7"/>
    <dgm:cxn modelId="{F29CA48A-3AE2-4789-A329-A459451FABB0}" type="presParOf" srcId="{1C3D337C-10BC-42BB-9352-ABA04121D101}" destId="{1DF88872-EAD5-4D01-B2D9-251597461D8B}" srcOrd="3" destOrd="0" presId="urn:microsoft.com/office/officeart/2005/8/layout/hList7"/>
    <dgm:cxn modelId="{A0F185ED-81BA-4ECD-8661-F4C6CA66059D}" type="presParOf" srcId="{165EEFD6-90BF-4893-8AB6-FC8F9F92DB6E}" destId="{07F531F2-0AA4-4F80-B178-C1491E6CB6CD}" srcOrd="5" destOrd="0" presId="urn:microsoft.com/office/officeart/2005/8/layout/hList7"/>
    <dgm:cxn modelId="{234782DD-81ED-4F2C-A7A1-EB46D93D4058}" type="presParOf" srcId="{165EEFD6-90BF-4893-8AB6-FC8F9F92DB6E}" destId="{1EEC0EC6-BD8D-4154-BF72-396CB5BEA3FB}" srcOrd="6" destOrd="0" presId="urn:microsoft.com/office/officeart/2005/8/layout/hList7"/>
    <dgm:cxn modelId="{D7730146-6897-46FD-9ED8-07EC18825AAC}" type="presParOf" srcId="{1EEC0EC6-BD8D-4154-BF72-396CB5BEA3FB}" destId="{B5E8D4D3-832A-49B6-9004-9EE86C1F4B1E}" srcOrd="0" destOrd="0" presId="urn:microsoft.com/office/officeart/2005/8/layout/hList7"/>
    <dgm:cxn modelId="{D0F15C70-A436-4079-87FA-DB5D472CF4CB}" type="presParOf" srcId="{1EEC0EC6-BD8D-4154-BF72-396CB5BEA3FB}" destId="{D09D8D71-E967-4984-8050-1EF9BE3B804A}" srcOrd="1" destOrd="0" presId="urn:microsoft.com/office/officeart/2005/8/layout/hList7"/>
    <dgm:cxn modelId="{C96912CA-7144-45DB-BD4A-A1994813733D}" type="presParOf" srcId="{1EEC0EC6-BD8D-4154-BF72-396CB5BEA3FB}" destId="{7D4E309B-03FD-4792-B210-346B3D6C3E03}" srcOrd="2" destOrd="0" presId="urn:microsoft.com/office/officeart/2005/8/layout/hList7"/>
    <dgm:cxn modelId="{2174FC7D-4805-4A2E-A962-3867AAD73E6A}" type="presParOf" srcId="{1EEC0EC6-BD8D-4154-BF72-396CB5BEA3FB}" destId="{F12D4DD7-A943-4055-AD0E-77A8D401FD4B}" srcOrd="3" destOrd="0" presId="urn:microsoft.com/office/officeart/2005/8/layout/hList7"/>
    <dgm:cxn modelId="{93C217DD-FF50-41FD-B466-275BEF6ECBCA}" type="presParOf" srcId="{165EEFD6-90BF-4893-8AB6-FC8F9F92DB6E}" destId="{816CC4C8-FD31-4FA7-B4A3-437D01D99022}" srcOrd="7" destOrd="0" presId="urn:microsoft.com/office/officeart/2005/8/layout/hList7"/>
    <dgm:cxn modelId="{A2931681-A60E-472A-B5F2-1C378A4DBB22}" type="presParOf" srcId="{165EEFD6-90BF-4893-8AB6-FC8F9F92DB6E}" destId="{58E771BD-6773-4848-91C8-48DB372EED22}" srcOrd="8" destOrd="0" presId="urn:microsoft.com/office/officeart/2005/8/layout/hList7"/>
    <dgm:cxn modelId="{F59D6084-0EB9-45BC-8A0A-AEB5564BB534}" type="presParOf" srcId="{58E771BD-6773-4848-91C8-48DB372EED22}" destId="{55903008-3962-4353-AF69-1A76CFB9CB30}" srcOrd="0" destOrd="0" presId="urn:microsoft.com/office/officeart/2005/8/layout/hList7"/>
    <dgm:cxn modelId="{FC2DEC73-E0BD-43E5-A004-185DCE011436}" type="presParOf" srcId="{58E771BD-6773-4848-91C8-48DB372EED22}" destId="{32F1E5A4-D1D6-4E3E-8DEC-BEFD52F990A4}" srcOrd="1" destOrd="0" presId="urn:microsoft.com/office/officeart/2005/8/layout/hList7"/>
    <dgm:cxn modelId="{394552A0-3999-4C97-ACA8-38489D8DB93B}" type="presParOf" srcId="{58E771BD-6773-4848-91C8-48DB372EED22}" destId="{E689024C-A012-45E0-8FD3-BC9612A06559}" srcOrd="2" destOrd="0" presId="urn:microsoft.com/office/officeart/2005/8/layout/hList7"/>
    <dgm:cxn modelId="{31CB776E-3739-423F-B7F5-3CAF26AB660E}" type="presParOf" srcId="{58E771BD-6773-4848-91C8-48DB372EED22}" destId="{F00FE6B8-0C33-4F0C-987B-7A2676D8662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2587A-BD9F-4159-8F81-DA4A44624DBC}">
      <dsp:nvSpPr>
        <dsp:cNvPr id="0" name=""/>
        <dsp:cNvSpPr/>
      </dsp:nvSpPr>
      <dsp:spPr>
        <a:xfrm>
          <a:off x="0" y="0"/>
          <a:ext cx="1496118" cy="40195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Efficient procurement</a:t>
          </a:r>
        </a:p>
      </dsp:txBody>
      <dsp:txXfrm>
        <a:off x="0" y="1607820"/>
        <a:ext cx="1496118" cy="1607820"/>
      </dsp:txXfrm>
    </dsp:sp>
    <dsp:sp modelId="{16A812E7-D0BA-44C3-ADF8-3B20C98B7294}">
      <dsp:nvSpPr>
        <dsp:cNvPr id="0" name=""/>
        <dsp:cNvSpPr/>
      </dsp:nvSpPr>
      <dsp:spPr>
        <a:xfrm>
          <a:off x="78804" y="241172"/>
          <a:ext cx="1338510" cy="133851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6B51CB-5B4A-4CF0-8D5D-3D2A361E7D18}">
      <dsp:nvSpPr>
        <dsp:cNvPr id="0" name=""/>
        <dsp:cNvSpPr/>
      </dsp:nvSpPr>
      <dsp:spPr>
        <a:xfrm>
          <a:off x="1541002" y="0"/>
          <a:ext cx="1496118" cy="40195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Materials optimisation</a:t>
          </a:r>
        </a:p>
      </dsp:txBody>
      <dsp:txXfrm>
        <a:off x="1541002" y="1607820"/>
        <a:ext cx="1496118" cy="1607820"/>
      </dsp:txXfrm>
    </dsp:sp>
    <dsp:sp modelId="{96EE3E15-DD64-4293-B85D-C551C3AEF0E0}">
      <dsp:nvSpPr>
        <dsp:cNvPr id="0" name=""/>
        <dsp:cNvSpPr/>
      </dsp:nvSpPr>
      <dsp:spPr>
        <a:xfrm>
          <a:off x="1619806" y="241172"/>
          <a:ext cx="1338510" cy="1338510"/>
        </a:xfrm>
        <a:prstGeom prst="ellipse">
          <a:avLst/>
        </a:prstGeom>
        <a:blipFill>
          <a:blip xmlns:r="http://schemas.openxmlformats.org/officeDocument/2006/relationships" r:embed="rId2"/>
          <a:srcRect/>
          <a:stretch>
            <a:fillRect l="-31000" r="-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76ACF3-10F4-446E-81F7-8C2E169970CA}">
      <dsp:nvSpPr>
        <dsp:cNvPr id="0" name=""/>
        <dsp:cNvSpPr/>
      </dsp:nvSpPr>
      <dsp:spPr>
        <a:xfrm>
          <a:off x="3082004" y="0"/>
          <a:ext cx="1496118" cy="40195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Off-site construction</a:t>
          </a:r>
        </a:p>
      </dsp:txBody>
      <dsp:txXfrm>
        <a:off x="3082004" y="1607820"/>
        <a:ext cx="1496118" cy="1607820"/>
      </dsp:txXfrm>
    </dsp:sp>
    <dsp:sp modelId="{1DF88872-EAD5-4D01-B2D9-251597461D8B}">
      <dsp:nvSpPr>
        <dsp:cNvPr id="0" name=""/>
        <dsp:cNvSpPr/>
      </dsp:nvSpPr>
      <dsp:spPr>
        <a:xfrm>
          <a:off x="3160808" y="241172"/>
          <a:ext cx="1338510" cy="133851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0000" r="-6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E8D4D3-832A-49B6-9004-9EE86C1F4B1E}">
      <dsp:nvSpPr>
        <dsp:cNvPr id="0" name=""/>
        <dsp:cNvSpPr/>
      </dsp:nvSpPr>
      <dsp:spPr>
        <a:xfrm>
          <a:off x="4623006" y="0"/>
          <a:ext cx="1496118" cy="40195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Reuse and recycle</a:t>
          </a:r>
        </a:p>
      </dsp:txBody>
      <dsp:txXfrm>
        <a:off x="4623006" y="1607820"/>
        <a:ext cx="1496118" cy="1607820"/>
      </dsp:txXfrm>
    </dsp:sp>
    <dsp:sp modelId="{F12D4DD7-A943-4055-AD0E-77A8D401FD4B}">
      <dsp:nvSpPr>
        <dsp:cNvPr id="0" name=""/>
        <dsp:cNvSpPr/>
      </dsp:nvSpPr>
      <dsp:spPr>
        <a:xfrm>
          <a:off x="4701811" y="241172"/>
          <a:ext cx="1338510" cy="133851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73000" r="-7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903008-3962-4353-AF69-1A76CFB9CB30}">
      <dsp:nvSpPr>
        <dsp:cNvPr id="0" name=""/>
        <dsp:cNvSpPr/>
      </dsp:nvSpPr>
      <dsp:spPr>
        <a:xfrm>
          <a:off x="6164009" y="0"/>
          <a:ext cx="1496118" cy="40195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Deconstruction</a:t>
          </a:r>
        </a:p>
      </dsp:txBody>
      <dsp:txXfrm>
        <a:off x="6164009" y="1607820"/>
        <a:ext cx="1496118" cy="1607820"/>
      </dsp:txXfrm>
    </dsp:sp>
    <dsp:sp modelId="{F00FE6B8-0C33-4F0C-987B-7A2676D8662C}">
      <dsp:nvSpPr>
        <dsp:cNvPr id="0" name=""/>
        <dsp:cNvSpPr/>
      </dsp:nvSpPr>
      <dsp:spPr>
        <a:xfrm>
          <a:off x="6242813" y="241172"/>
          <a:ext cx="1338510" cy="1338510"/>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5000" r="-7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CEEB1D-BFF3-4248-9E22-55864B3A7B58}">
      <dsp:nvSpPr>
        <dsp:cNvPr id="0" name=""/>
        <dsp:cNvSpPr/>
      </dsp:nvSpPr>
      <dsp:spPr>
        <a:xfrm>
          <a:off x="306405" y="3215640"/>
          <a:ext cx="7047317" cy="602932"/>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2166E-46A7-45CB-9871-578966E552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B5FE822D-D59C-4AED-B685-72C0A2685F3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FE6A7B8-27DD-4F51-AD43-CBF6CA305E32}" type="datetimeFigureOut">
              <a:rPr lang="en-GB"/>
              <a:pPr>
                <a:defRPr/>
              </a:pPr>
              <a:t>30/09/2020</a:t>
            </a:fld>
            <a:endParaRPr lang="en-GB"/>
          </a:p>
        </p:txBody>
      </p:sp>
      <p:sp>
        <p:nvSpPr>
          <p:cNvPr id="4" name="Slide Image Placeholder 3">
            <a:extLst>
              <a:ext uri="{FF2B5EF4-FFF2-40B4-BE49-F238E27FC236}">
                <a16:creationId xmlns:a16="http://schemas.microsoft.com/office/drawing/2014/main" id="{41D41D27-1909-43DA-8497-22F5D5F7F26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C85BE696-D0BF-4988-A644-9DFF7DC82514}"/>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8C02DBCB-894F-4918-92B6-442D0B740B4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AC7C4F5D-D8E8-49B0-8D7E-8CA13438011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16D49A7-FB5D-46F8-8F23-77DB636DC00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having identified all these potential causes of waste, we should consider how we might put processes in place to avoid them</a:t>
            </a:r>
          </a:p>
          <a:p>
            <a:endParaRPr lang="en-GB" dirty="0"/>
          </a:p>
          <a:p>
            <a:r>
              <a:rPr lang="en-GB" dirty="0"/>
              <a:t>What is clear is that design plays a key part.  </a:t>
            </a:r>
          </a:p>
          <a:p>
            <a:r>
              <a:rPr lang="en-GB" dirty="0"/>
              <a:t>One study suggested that one third of all site waste is due to architects’ failure to implement waste reduction measures at the design stage</a:t>
            </a:r>
          </a:p>
          <a:p>
            <a:r>
              <a:rPr lang="en-GB" dirty="0"/>
              <a:t>Another survey of the 100 top architectural practices in the UK reported a number design causes.</a:t>
            </a:r>
          </a:p>
          <a:p>
            <a:endParaRPr lang="en-GB" dirty="0"/>
          </a:p>
          <a:p>
            <a:endParaRPr lang="en-GB" dirty="0"/>
          </a:p>
          <a:p>
            <a:endParaRPr lang="en-GB" dirty="0"/>
          </a:p>
          <a:p>
            <a:r>
              <a:rPr lang="en-GB" dirty="0"/>
              <a:t>Innes 2004 (see </a:t>
            </a:r>
            <a:r>
              <a:rPr lang="en-GB" dirty="0" err="1"/>
              <a:t>Osmani;s</a:t>
            </a:r>
            <a:r>
              <a:rPr lang="en-GB" dirty="0"/>
              <a:t> paper)</a:t>
            </a:r>
          </a:p>
        </p:txBody>
      </p:sp>
      <p:sp>
        <p:nvSpPr>
          <p:cNvPr id="4" name="Slide Number Placeholder 3"/>
          <p:cNvSpPr>
            <a:spLocks noGrp="1"/>
          </p:cNvSpPr>
          <p:nvPr>
            <p:ph type="sldNum" sz="quarter" idx="5"/>
          </p:nvPr>
        </p:nvSpPr>
        <p:spPr/>
        <p:txBody>
          <a:bodyPr/>
          <a:lstStyle/>
          <a:p>
            <a:pPr>
              <a:defRPr/>
            </a:pPr>
            <a:fld id="{B16D49A7-FB5D-46F8-8F23-77DB636DC008}" type="slidenum">
              <a:rPr lang="en-GB" smtClean="0"/>
              <a:pPr>
                <a:defRPr/>
              </a:pPr>
              <a:t>6</a:t>
            </a:fld>
            <a:endParaRPr lang="en-GB"/>
          </a:p>
        </p:txBody>
      </p:sp>
    </p:spTree>
    <p:extLst>
      <p:ext uri="{BB962C8B-B14F-4D97-AF65-F5344CB8AC3E}">
        <p14:creationId xmlns:p14="http://schemas.microsoft.com/office/powerpoint/2010/main" val="390181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Corbett in a widely reported paper suggested that 70-80% of a product’s cost is committed and defined at the conceptual design stage.  At a time when the client and the designer will have their greater communications.</a:t>
            </a:r>
          </a:p>
          <a:p>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The impact of design changes have a direct impact on costs as well as waste.  The diagram shown illustrates that at an early stage in the design and build the scope for design change is greatest with minimal cost impact, while any client imposed changes at a later stage become limited and at greater cost.</a:t>
            </a:r>
          </a:p>
          <a:p>
            <a:endParaRPr lang="en-GB" dirty="0"/>
          </a:p>
        </p:txBody>
      </p:sp>
      <p:sp>
        <p:nvSpPr>
          <p:cNvPr id="4" name="Slide Number Placeholder 3"/>
          <p:cNvSpPr>
            <a:spLocks noGrp="1"/>
          </p:cNvSpPr>
          <p:nvPr>
            <p:ph type="sldNum" sz="quarter" idx="5"/>
          </p:nvPr>
        </p:nvSpPr>
        <p:spPr/>
        <p:txBody>
          <a:bodyPr/>
          <a:lstStyle/>
          <a:p>
            <a:pPr>
              <a:defRPr/>
            </a:pPr>
            <a:fld id="{B16D49A7-FB5D-46F8-8F23-77DB636DC008}" type="slidenum">
              <a:rPr lang="en-GB" smtClean="0"/>
              <a:pPr>
                <a:defRPr/>
              </a:pPr>
              <a:t>7</a:t>
            </a:fld>
            <a:endParaRPr lang="en-GB"/>
          </a:p>
        </p:txBody>
      </p:sp>
    </p:spTree>
    <p:extLst>
      <p:ext uri="{BB962C8B-B14F-4D97-AF65-F5344CB8AC3E}">
        <p14:creationId xmlns:p14="http://schemas.microsoft.com/office/powerpoint/2010/main" val="228110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Introduction</a:t>
            </a:r>
            <a:r>
              <a:rPr lang="en-GB" dirty="0"/>
              <a:t> – A recent guide produced by ZWS is intended to help architects, quantity surveyors, engineers, construction project managers and more importantly, clients make design decisions that can reduce waste:</a:t>
            </a:r>
          </a:p>
          <a:p>
            <a:endParaRPr lang="en-GB" dirty="0"/>
          </a:p>
          <a:p>
            <a:r>
              <a:rPr lang="en-GB" b="1" dirty="0"/>
              <a:t>Design for waste efficient procurement </a:t>
            </a:r>
            <a:r>
              <a:rPr lang="en-GB" dirty="0"/>
              <a:t>– Early communication with all stakeholders to ensure what is being procured will reduce waste.  Non standard specifications are an obvious potential to generate waste, and scope for avoiding in the design should be considered.</a:t>
            </a:r>
          </a:p>
          <a:p>
            <a:r>
              <a:rPr lang="en-GB" b="1" dirty="0"/>
              <a:t>Design for Materials optimisation </a:t>
            </a:r>
            <a:r>
              <a:rPr lang="en-GB" dirty="0"/>
              <a:t>– Are there materials that can be selected that avoid waste, or at least can found further reuse through recovery later on.</a:t>
            </a:r>
          </a:p>
          <a:p>
            <a:r>
              <a:rPr lang="en-GB" b="1" dirty="0"/>
              <a:t>Design for offsite construction </a:t>
            </a:r>
            <a:r>
              <a:rPr lang="en-GB" dirty="0"/>
              <a:t>– prefabricated components, including panels or even volumetric units can be produced </a:t>
            </a:r>
            <a:r>
              <a:rPr lang="en-GB" dirty="0" err="1"/>
              <a:t>aand</a:t>
            </a:r>
            <a:r>
              <a:rPr lang="en-GB" dirty="0"/>
              <a:t> generate less waste in a controlled factory environment.</a:t>
            </a:r>
          </a:p>
          <a:p>
            <a:r>
              <a:rPr lang="en-GB" b="1" dirty="0"/>
              <a:t>Design for Reuse and recovery </a:t>
            </a:r>
            <a:r>
              <a:rPr lang="en-GB" dirty="0"/>
              <a:t>-  At the material level what material choices can be made that extend the life of the building or avoid early replacement of components within the build</a:t>
            </a:r>
          </a:p>
          <a:p>
            <a:r>
              <a:rPr lang="en-GB" b="1" dirty="0"/>
              <a:t>Design for deconstruction and flexibility </a:t>
            </a:r>
            <a:r>
              <a:rPr lang="en-GB" dirty="0"/>
              <a:t>– designers can consider further use of a building beyond that of its expected first life.  For example, the use of interior panels might give greater flexibility when the building has reached an end stage of expected life.</a:t>
            </a:r>
          </a:p>
        </p:txBody>
      </p:sp>
      <p:sp>
        <p:nvSpPr>
          <p:cNvPr id="4" name="Slide Number Placeholder 3"/>
          <p:cNvSpPr>
            <a:spLocks noGrp="1"/>
          </p:cNvSpPr>
          <p:nvPr>
            <p:ph type="sldNum" sz="quarter" idx="5"/>
          </p:nvPr>
        </p:nvSpPr>
        <p:spPr/>
        <p:txBody>
          <a:bodyPr/>
          <a:lstStyle/>
          <a:p>
            <a:pPr>
              <a:defRPr/>
            </a:pPr>
            <a:fld id="{B16D49A7-FB5D-46F8-8F23-77DB636DC008}" type="slidenum">
              <a:rPr lang="en-GB" smtClean="0"/>
              <a:pPr>
                <a:defRPr/>
              </a:pPr>
              <a:t>8</a:t>
            </a:fld>
            <a:endParaRPr lang="en-GB"/>
          </a:p>
        </p:txBody>
      </p:sp>
    </p:spTree>
    <p:extLst>
      <p:ext uri="{BB962C8B-B14F-4D97-AF65-F5344CB8AC3E}">
        <p14:creationId xmlns:p14="http://schemas.microsoft.com/office/powerpoint/2010/main" val="425069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Design quickly leads into communication and engagement by the key stakeholders.   We have already seen in Session 2 that the RIBA plan of work progresses through time but the earliest engagement of all stakeholders and effective communication can only work to the benefit of waste reduction.</a:t>
            </a:r>
          </a:p>
          <a:p>
            <a:endParaRPr lang="en-GB" dirty="0"/>
          </a:p>
          <a:p>
            <a:r>
              <a:rPr lang="en-GB" dirty="0"/>
              <a:t>But first in your groups, discuss who the key stakeholders are in the build process.</a:t>
            </a:r>
          </a:p>
          <a:p>
            <a:endParaRPr lang="en-GB" dirty="0"/>
          </a:p>
          <a:p>
            <a:r>
              <a:rPr lang="en-GB" dirty="0"/>
              <a:t>So the group should identify the following as the principal stakeholders:</a:t>
            </a:r>
          </a:p>
          <a:p>
            <a:r>
              <a:rPr lang="en-GB" dirty="0"/>
              <a:t>Clients</a:t>
            </a:r>
          </a:p>
          <a:p>
            <a:r>
              <a:rPr lang="en-GB" dirty="0"/>
              <a:t>Designers or architects</a:t>
            </a:r>
          </a:p>
          <a:p>
            <a:r>
              <a:rPr lang="en-GB" dirty="0"/>
              <a:t>Main contractor</a:t>
            </a:r>
          </a:p>
          <a:p>
            <a:r>
              <a:rPr lang="en-GB" dirty="0"/>
              <a:t>Possibly subcontractors</a:t>
            </a:r>
          </a:p>
          <a:p>
            <a:r>
              <a:rPr lang="en-GB" dirty="0"/>
              <a:t>And one final stakeholder is the waste management company who can provide a waste recycling and recovery service onsite or offsite</a:t>
            </a:r>
          </a:p>
          <a:p>
            <a:endParaRPr lang="en-GB" dirty="0"/>
          </a:p>
          <a:p>
            <a:r>
              <a:rPr lang="en-GB" dirty="0"/>
              <a:t>Make sure the group understands who these stakeholders are and what their role is.</a:t>
            </a:r>
          </a:p>
          <a:p>
            <a:endParaRPr lang="en-GB" dirty="0"/>
          </a:p>
        </p:txBody>
      </p:sp>
      <p:sp>
        <p:nvSpPr>
          <p:cNvPr id="4" name="Slide Number Placeholder 3"/>
          <p:cNvSpPr>
            <a:spLocks noGrp="1"/>
          </p:cNvSpPr>
          <p:nvPr>
            <p:ph type="sldNum" sz="quarter" idx="5"/>
          </p:nvPr>
        </p:nvSpPr>
        <p:spPr/>
        <p:txBody>
          <a:bodyPr/>
          <a:lstStyle/>
          <a:p>
            <a:pPr>
              <a:defRPr/>
            </a:pPr>
            <a:fld id="{B16D49A7-FB5D-46F8-8F23-77DB636DC008}" type="slidenum">
              <a:rPr lang="en-GB" smtClean="0"/>
              <a:pPr>
                <a:defRPr/>
              </a:pPr>
              <a:t>9</a:t>
            </a:fld>
            <a:endParaRPr lang="en-GB"/>
          </a:p>
        </p:txBody>
      </p:sp>
    </p:spTree>
    <p:extLst>
      <p:ext uri="{BB962C8B-B14F-4D97-AF65-F5344CB8AC3E}">
        <p14:creationId xmlns:p14="http://schemas.microsoft.com/office/powerpoint/2010/main" val="428915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16D49A7-FB5D-46F8-8F23-77DB636DC008}" type="slidenum">
              <a:rPr lang="en-GB" smtClean="0"/>
              <a:pPr>
                <a:defRPr/>
              </a:pPr>
              <a:t>10</a:t>
            </a:fld>
            <a:endParaRPr lang="en-GB"/>
          </a:p>
        </p:txBody>
      </p:sp>
    </p:spTree>
    <p:extLst>
      <p:ext uri="{BB962C8B-B14F-4D97-AF65-F5344CB8AC3E}">
        <p14:creationId xmlns:p14="http://schemas.microsoft.com/office/powerpoint/2010/main" val="286235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kinds of improvement opportunities that the group came up with are likely to be those on the next two slides.  </a:t>
            </a:r>
          </a:p>
          <a:p>
            <a:endParaRPr lang="en-GB" dirty="0"/>
          </a:p>
          <a:p>
            <a:r>
              <a:rPr lang="en-GB" dirty="0"/>
              <a:t>Design remains an important area- standardisation of sizes to avoid off-cuts.  Choose materials that have recycled content or durable or can be reused, and </a:t>
            </a:r>
            <a:r>
              <a:rPr lang="en-GB" dirty="0" err="1"/>
              <a:t>conside</a:t>
            </a:r>
            <a:r>
              <a:rPr lang="en-GB" dirty="0"/>
              <a:t> the opportunity to extend the life of the building or indeed design to make it easier to dismantle.</a:t>
            </a:r>
          </a:p>
          <a:p>
            <a:endParaRPr lang="en-GB" dirty="0"/>
          </a:p>
          <a:p>
            <a:r>
              <a:rPr lang="en-GB" dirty="0"/>
              <a:t>Procuring services and building products creates another opportunity, which mainly lies with the contractor.  Establish a relationship that can include take-back of surplus material, identify if components can be build as pre-fabricated.   Selection f waste contractors who can support waste segregation and have the necessary facilities to avoid disposal to landfill but reuse or recycle waste material collected on site.</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B16D49A7-FB5D-46F8-8F23-77DB636DC008}" type="slidenum">
              <a:rPr lang="en-GB" smtClean="0"/>
              <a:pPr>
                <a:defRPr/>
              </a:pPr>
              <a:t>11</a:t>
            </a:fld>
            <a:endParaRPr lang="en-GB"/>
          </a:p>
        </p:txBody>
      </p:sp>
    </p:spTree>
    <p:extLst>
      <p:ext uri="{BB962C8B-B14F-4D97-AF65-F5344CB8AC3E}">
        <p14:creationId xmlns:p14="http://schemas.microsoft.com/office/powerpoint/2010/main" val="1770468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clean and tidy site is a sign that materials management is a priority.  Good stock control helps avoid left-over material and together with materials being delivered when required helps avoid material damage and wastage on site.</a:t>
            </a:r>
          </a:p>
          <a:p>
            <a:r>
              <a:rPr lang="en-GB" dirty="0"/>
              <a:t>A supplier who can deliver materials in the right quantity can help this.</a:t>
            </a:r>
          </a:p>
          <a:p>
            <a:r>
              <a:rPr lang="en-GB" dirty="0"/>
              <a:t>An area set aside for waste segregation skips and ensuring their proper use is important</a:t>
            </a:r>
          </a:p>
          <a:p>
            <a:endParaRPr lang="en-GB" dirty="0"/>
          </a:p>
          <a:p>
            <a:r>
              <a:rPr lang="en-GB" dirty="0"/>
              <a:t>Significantly, everyone knowing what is expected of them is key and may require some degree of training as part of onsite induction</a:t>
            </a:r>
          </a:p>
          <a:p>
            <a:endParaRPr lang="en-GB" dirty="0"/>
          </a:p>
        </p:txBody>
      </p:sp>
      <p:sp>
        <p:nvSpPr>
          <p:cNvPr id="4" name="Slide Number Placeholder 3"/>
          <p:cNvSpPr>
            <a:spLocks noGrp="1"/>
          </p:cNvSpPr>
          <p:nvPr>
            <p:ph type="sldNum" sz="quarter" idx="5"/>
          </p:nvPr>
        </p:nvSpPr>
        <p:spPr/>
        <p:txBody>
          <a:bodyPr/>
          <a:lstStyle/>
          <a:p>
            <a:pPr>
              <a:defRPr/>
            </a:pPr>
            <a:fld id="{B16D49A7-FB5D-46F8-8F23-77DB636DC008}" type="slidenum">
              <a:rPr lang="en-GB" smtClean="0"/>
              <a:pPr>
                <a:defRPr/>
              </a:pPr>
              <a:t>12</a:t>
            </a:fld>
            <a:endParaRPr lang="en-GB"/>
          </a:p>
        </p:txBody>
      </p:sp>
    </p:spTree>
    <p:extLst>
      <p:ext uri="{BB962C8B-B14F-4D97-AF65-F5344CB8AC3E}">
        <p14:creationId xmlns:p14="http://schemas.microsoft.com/office/powerpoint/2010/main" val="130472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0FA03F-7562-4ADD-93AD-966F048D83BB}"/>
              </a:ext>
            </a:extLst>
          </p:cNvPr>
          <p:cNvSpPr>
            <a:spLocks noGrp="1"/>
          </p:cNvSpPr>
          <p:nvPr>
            <p:ph type="dt" sz="half" idx="10"/>
          </p:nvPr>
        </p:nvSpPr>
        <p:spPr/>
        <p:txBody>
          <a:bodyPr/>
          <a:lstStyle>
            <a:lvl1pPr>
              <a:defRPr/>
            </a:lvl1pPr>
          </a:lstStyle>
          <a:p>
            <a:pPr>
              <a:defRPr/>
            </a:pPr>
            <a:fld id="{155FD406-0087-454A-9EE1-791F79B262FA}" type="datetimeFigureOut">
              <a:rPr lang="en-GB"/>
              <a:pPr>
                <a:defRPr/>
              </a:pPr>
              <a:t>30/09/2020</a:t>
            </a:fld>
            <a:endParaRPr lang="en-GB"/>
          </a:p>
        </p:txBody>
      </p:sp>
      <p:sp>
        <p:nvSpPr>
          <p:cNvPr id="5" name="Footer Placeholder 4">
            <a:extLst>
              <a:ext uri="{FF2B5EF4-FFF2-40B4-BE49-F238E27FC236}">
                <a16:creationId xmlns:a16="http://schemas.microsoft.com/office/drawing/2014/main" id="{29823403-386D-49CC-8B09-D47FE21575D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FBB9A8B-7EA5-4448-A40C-03E0F4AB5470}"/>
              </a:ext>
            </a:extLst>
          </p:cNvPr>
          <p:cNvSpPr>
            <a:spLocks noGrp="1"/>
          </p:cNvSpPr>
          <p:nvPr>
            <p:ph type="sldNum" sz="quarter" idx="12"/>
          </p:nvPr>
        </p:nvSpPr>
        <p:spPr/>
        <p:txBody>
          <a:bodyPr/>
          <a:lstStyle>
            <a:lvl1pPr>
              <a:defRPr/>
            </a:lvl1pPr>
          </a:lstStyle>
          <a:p>
            <a:pPr>
              <a:defRPr/>
            </a:pPr>
            <a:fld id="{E491DBCD-C3B5-4E0C-ADA3-2A83A99CB8E1}" type="slidenum">
              <a:rPr lang="en-GB"/>
              <a:pPr>
                <a:defRPr/>
              </a:pPr>
              <a:t>‹#›</a:t>
            </a:fld>
            <a:endParaRPr lang="en-GB"/>
          </a:p>
        </p:txBody>
      </p:sp>
    </p:spTree>
    <p:extLst>
      <p:ext uri="{BB962C8B-B14F-4D97-AF65-F5344CB8AC3E}">
        <p14:creationId xmlns:p14="http://schemas.microsoft.com/office/powerpoint/2010/main" val="17816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DBB528-E917-4E19-AF6C-BB5F84414CF0}"/>
              </a:ext>
            </a:extLst>
          </p:cNvPr>
          <p:cNvSpPr>
            <a:spLocks noGrp="1"/>
          </p:cNvSpPr>
          <p:nvPr>
            <p:ph type="dt" sz="half" idx="10"/>
          </p:nvPr>
        </p:nvSpPr>
        <p:spPr/>
        <p:txBody>
          <a:bodyPr/>
          <a:lstStyle>
            <a:lvl1pPr>
              <a:defRPr/>
            </a:lvl1pPr>
          </a:lstStyle>
          <a:p>
            <a:pPr>
              <a:defRPr/>
            </a:pPr>
            <a:fld id="{60B33D55-6735-4DE5-BC9B-B57D18D3649D}" type="datetimeFigureOut">
              <a:rPr lang="en-GB"/>
              <a:pPr>
                <a:defRPr/>
              </a:pPr>
              <a:t>30/09/2020</a:t>
            </a:fld>
            <a:endParaRPr lang="en-GB"/>
          </a:p>
        </p:txBody>
      </p:sp>
      <p:sp>
        <p:nvSpPr>
          <p:cNvPr id="5" name="Footer Placeholder 4">
            <a:extLst>
              <a:ext uri="{FF2B5EF4-FFF2-40B4-BE49-F238E27FC236}">
                <a16:creationId xmlns:a16="http://schemas.microsoft.com/office/drawing/2014/main" id="{951209C5-B54E-42BA-9368-4036DF5DE47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601A02C-2262-41F1-ADBC-AD09A0E9C589}"/>
              </a:ext>
            </a:extLst>
          </p:cNvPr>
          <p:cNvSpPr>
            <a:spLocks noGrp="1"/>
          </p:cNvSpPr>
          <p:nvPr>
            <p:ph type="sldNum" sz="quarter" idx="12"/>
          </p:nvPr>
        </p:nvSpPr>
        <p:spPr/>
        <p:txBody>
          <a:bodyPr/>
          <a:lstStyle>
            <a:lvl1pPr>
              <a:defRPr/>
            </a:lvl1pPr>
          </a:lstStyle>
          <a:p>
            <a:pPr>
              <a:defRPr/>
            </a:pPr>
            <a:fld id="{BA6F9065-339B-42CA-941E-F12AF20793AE}" type="slidenum">
              <a:rPr lang="en-GB"/>
              <a:pPr>
                <a:defRPr/>
              </a:pPr>
              <a:t>‹#›</a:t>
            </a:fld>
            <a:endParaRPr lang="en-GB"/>
          </a:p>
        </p:txBody>
      </p:sp>
    </p:spTree>
    <p:extLst>
      <p:ext uri="{BB962C8B-B14F-4D97-AF65-F5344CB8AC3E}">
        <p14:creationId xmlns:p14="http://schemas.microsoft.com/office/powerpoint/2010/main" val="188523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DA5D22-AB96-4E7C-9950-AD25378E1F5A}"/>
              </a:ext>
            </a:extLst>
          </p:cNvPr>
          <p:cNvSpPr>
            <a:spLocks noGrp="1"/>
          </p:cNvSpPr>
          <p:nvPr>
            <p:ph type="dt" sz="half" idx="10"/>
          </p:nvPr>
        </p:nvSpPr>
        <p:spPr/>
        <p:txBody>
          <a:bodyPr/>
          <a:lstStyle>
            <a:lvl1pPr>
              <a:defRPr/>
            </a:lvl1pPr>
          </a:lstStyle>
          <a:p>
            <a:pPr>
              <a:defRPr/>
            </a:pPr>
            <a:fld id="{2386845A-7B04-4899-BE87-F649169C10C4}" type="datetimeFigureOut">
              <a:rPr lang="en-GB"/>
              <a:pPr>
                <a:defRPr/>
              </a:pPr>
              <a:t>30/09/2020</a:t>
            </a:fld>
            <a:endParaRPr lang="en-GB"/>
          </a:p>
        </p:txBody>
      </p:sp>
      <p:sp>
        <p:nvSpPr>
          <p:cNvPr id="5" name="Footer Placeholder 4">
            <a:extLst>
              <a:ext uri="{FF2B5EF4-FFF2-40B4-BE49-F238E27FC236}">
                <a16:creationId xmlns:a16="http://schemas.microsoft.com/office/drawing/2014/main" id="{53DAD3E9-62B8-4A39-A70A-710A72A9C9D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81B26A-F6A5-4111-B777-B7FB1192A77C}"/>
              </a:ext>
            </a:extLst>
          </p:cNvPr>
          <p:cNvSpPr>
            <a:spLocks noGrp="1"/>
          </p:cNvSpPr>
          <p:nvPr>
            <p:ph type="sldNum" sz="quarter" idx="12"/>
          </p:nvPr>
        </p:nvSpPr>
        <p:spPr/>
        <p:txBody>
          <a:bodyPr/>
          <a:lstStyle>
            <a:lvl1pPr>
              <a:defRPr/>
            </a:lvl1pPr>
          </a:lstStyle>
          <a:p>
            <a:pPr>
              <a:defRPr/>
            </a:pPr>
            <a:fld id="{E2CB19B1-34BD-4A9C-B377-5A432F764D80}" type="slidenum">
              <a:rPr lang="en-GB"/>
              <a:pPr>
                <a:defRPr/>
              </a:pPr>
              <a:t>‹#›</a:t>
            </a:fld>
            <a:endParaRPr lang="en-GB"/>
          </a:p>
        </p:txBody>
      </p:sp>
    </p:spTree>
    <p:extLst>
      <p:ext uri="{BB962C8B-B14F-4D97-AF65-F5344CB8AC3E}">
        <p14:creationId xmlns:p14="http://schemas.microsoft.com/office/powerpoint/2010/main" val="213017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104" y="108458"/>
            <a:ext cx="10515600" cy="1325563"/>
          </a:xfrm>
        </p:spPr>
        <p:txBody>
          <a:bodyPr/>
          <a:lstStyle>
            <a:lvl1pPr>
              <a:defRPr lang="en-GB" sz="4800" kern="1200" dirty="0">
                <a:solidFill>
                  <a:schemeClr val="tx1"/>
                </a:solidFill>
                <a:latin typeface="Arial Black" panose="020B0A04020102020204" pitchFamily="34" charset="0"/>
                <a:ea typeface="+mn-ea"/>
                <a:cs typeface="+mn-cs"/>
              </a:defRPr>
            </a:lvl1pPr>
          </a:lstStyle>
          <a:p>
            <a:r>
              <a:rPr lang="en-US"/>
              <a:t>Click to edit Master title style</a:t>
            </a:r>
            <a:endParaRPr lang="en-GB" dirty="0"/>
          </a:p>
        </p:txBody>
      </p:sp>
      <p:sp>
        <p:nvSpPr>
          <p:cNvPr id="3" name="Content Placeholder 2"/>
          <p:cNvSpPr>
            <a:spLocks noGrp="1"/>
          </p:cNvSpPr>
          <p:nvPr>
            <p:ph idx="1"/>
          </p:nvPr>
        </p:nvSpPr>
        <p:spPr>
          <a:xfrm>
            <a:off x="210312" y="1892807"/>
            <a:ext cx="11216640" cy="4018979"/>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a:extLst>
              <a:ext uri="{FF2B5EF4-FFF2-40B4-BE49-F238E27FC236}">
                <a16:creationId xmlns:a16="http://schemas.microsoft.com/office/drawing/2014/main" id="{9DA4787F-00B6-4C2F-8E1E-87FEBB92D5F7}"/>
              </a:ext>
            </a:extLst>
          </p:cNvPr>
          <p:cNvPicPr>
            <a:picLocks noChangeAspect="1"/>
          </p:cNvPicPr>
          <p:nvPr userDrawn="1"/>
        </p:nvPicPr>
        <p:blipFill>
          <a:blip r:embed="rId2"/>
          <a:stretch>
            <a:fillRect/>
          </a:stretch>
        </p:blipFill>
        <p:spPr>
          <a:xfrm>
            <a:off x="70104" y="6056601"/>
            <a:ext cx="2511770" cy="627942"/>
          </a:xfrm>
          <a:prstGeom prst="rect">
            <a:avLst/>
          </a:prstGeom>
        </p:spPr>
      </p:pic>
      <p:pic>
        <p:nvPicPr>
          <p:cNvPr id="8" name="Picture 7">
            <a:extLst>
              <a:ext uri="{FF2B5EF4-FFF2-40B4-BE49-F238E27FC236}">
                <a16:creationId xmlns:a16="http://schemas.microsoft.com/office/drawing/2014/main" id="{15FE290D-8E26-46C8-9A31-A1266B2CE9AC}"/>
              </a:ext>
            </a:extLst>
          </p:cNvPr>
          <p:cNvPicPr>
            <a:picLocks noChangeAspect="1"/>
          </p:cNvPicPr>
          <p:nvPr userDrawn="1"/>
        </p:nvPicPr>
        <p:blipFill>
          <a:blip r:embed="rId3"/>
          <a:stretch>
            <a:fillRect/>
          </a:stretch>
        </p:blipFill>
        <p:spPr>
          <a:xfrm>
            <a:off x="2514189" y="6056601"/>
            <a:ext cx="9467909" cy="518205"/>
          </a:xfrm>
          <a:prstGeom prst="rect">
            <a:avLst/>
          </a:prstGeom>
        </p:spPr>
      </p:pic>
    </p:spTree>
    <p:extLst>
      <p:ext uri="{BB962C8B-B14F-4D97-AF65-F5344CB8AC3E}">
        <p14:creationId xmlns:p14="http://schemas.microsoft.com/office/powerpoint/2010/main" val="380939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4488E3-0963-45FF-B0C4-C77268577E4A}"/>
              </a:ext>
            </a:extLst>
          </p:cNvPr>
          <p:cNvSpPr>
            <a:spLocks noGrp="1"/>
          </p:cNvSpPr>
          <p:nvPr>
            <p:ph type="dt" sz="half" idx="10"/>
          </p:nvPr>
        </p:nvSpPr>
        <p:spPr/>
        <p:txBody>
          <a:bodyPr/>
          <a:lstStyle>
            <a:lvl1pPr>
              <a:defRPr/>
            </a:lvl1pPr>
          </a:lstStyle>
          <a:p>
            <a:pPr>
              <a:defRPr/>
            </a:pPr>
            <a:fld id="{456AF673-40A2-4935-BAB5-86D053F28296}" type="datetimeFigureOut">
              <a:rPr lang="en-GB"/>
              <a:pPr>
                <a:defRPr/>
              </a:pPr>
              <a:t>30/09/2020</a:t>
            </a:fld>
            <a:endParaRPr lang="en-GB"/>
          </a:p>
        </p:txBody>
      </p:sp>
      <p:sp>
        <p:nvSpPr>
          <p:cNvPr id="5" name="Footer Placeholder 4">
            <a:extLst>
              <a:ext uri="{FF2B5EF4-FFF2-40B4-BE49-F238E27FC236}">
                <a16:creationId xmlns:a16="http://schemas.microsoft.com/office/drawing/2014/main" id="{DC51C1E4-3017-47DF-AB40-C20C1A30DD7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6CB648C-CE9B-4D59-B0D8-1E91120D0955}"/>
              </a:ext>
            </a:extLst>
          </p:cNvPr>
          <p:cNvSpPr>
            <a:spLocks noGrp="1"/>
          </p:cNvSpPr>
          <p:nvPr>
            <p:ph type="sldNum" sz="quarter" idx="12"/>
          </p:nvPr>
        </p:nvSpPr>
        <p:spPr/>
        <p:txBody>
          <a:bodyPr/>
          <a:lstStyle>
            <a:lvl1pPr>
              <a:defRPr/>
            </a:lvl1pPr>
          </a:lstStyle>
          <a:p>
            <a:pPr>
              <a:defRPr/>
            </a:pPr>
            <a:fld id="{0A852A0F-28F4-47E0-9FB8-0AD58982755C}" type="slidenum">
              <a:rPr lang="en-GB"/>
              <a:pPr>
                <a:defRPr/>
              </a:pPr>
              <a:t>‹#›</a:t>
            </a:fld>
            <a:endParaRPr lang="en-GB"/>
          </a:p>
        </p:txBody>
      </p:sp>
    </p:spTree>
    <p:extLst>
      <p:ext uri="{BB962C8B-B14F-4D97-AF65-F5344CB8AC3E}">
        <p14:creationId xmlns:p14="http://schemas.microsoft.com/office/powerpoint/2010/main" val="80066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E9C16031-2EE5-43D6-88E5-D7E10D9D18EE}"/>
              </a:ext>
            </a:extLst>
          </p:cNvPr>
          <p:cNvSpPr>
            <a:spLocks noGrp="1"/>
          </p:cNvSpPr>
          <p:nvPr>
            <p:ph type="dt" sz="half" idx="10"/>
          </p:nvPr>
        </p:nvSpPr>
        <p:spPr/>
        <p:txBody>
          <a:bodyPr/>
          <a:lstStyle>
            <a:lvl1pPr>
              <a:defRPr/>
            </a:lvl1pPr>
          </a:lstStyle>
          <a:p>
            <a:pPr>
              <a:defRPr/>
            </a:pPr>
            <a:fld id="{61108FA9-3E55-491A-83D5-B2E0E41E8570}" type="datetimeFigureOut">
              <a:rPr lang="en-GB"/>
              <a:pPr>
                <a:defRPr/>
              </a:pPr>
              <a:t>30/09/2020</a:t>
            </a:fld>
            <a:endParaRPr lang="en-GB"/>
          </a:p>
        </p:txBody>
      </p:sp>
      <p:sp>
        <p:nvSpPr>
          <p:cNvPr id="6" name="Footer Placeholder 4">
            <a:extLst>
              <a:ext uri="{FF2B5EF4-FFF2-40B4-BE49-F238E27FC236}">
                <a16:creationId xmlns:a16="http://schemas.microsoft.com/office/drawing/2014/main" id="{EC3580B8-05E8-4136-99D9-85535E6A317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EDB2354-70CB-41A7-83E9-40CBBF1A565C}"/>
              </a:ext>
            </a:extLst>
          </p:cNvPr>
          <p:cNvSpPr>
            <a:spLocks noGrp="1"/>
          </p:cNvSpPr>
          <p:nvPr>
            <p:ph type="sldNum" sz="quarter" idx="12"/>
          </p:nvPr>
        </p:nvSpPr>
        <p:spPr/>
        <p:txBody>
          <a:bodyPr/>
          <a:lstStyle>
            <a:lvl1pPr>
              <a:defRPr/>
            </a:lvl1pPr>
          </a:lstStyle>
          <a:p>
            <a:pPr>
              <a:defRPr/>
            </a:pPr>
            <a:fld id="{DEFD0B65-E7CC-48FD-93F1-27EA2911B7CE}" type="slidenum">
              <a:rPr lang="en-GB"/>
              <a:pPr>
                <a:defRPr/>
              </a:pPr>
              <a:t>‹#›</a:t>
            </a:fld>
            <a:endParaRPr lang="en-GB"/>
          </a:p>
        </p:txBody>
      </p:sp>
    </p:spTree>
    <p:extLst>
      <p:ext uri="{BB962C8B-B14F-4D97-AF65-F5344CB8AC3E}">
        <p14:creationId xmlns:p14="http://schemas.microsoft.com/office/powerpoint/2010/main" val="249675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9EDB191-47F8-48D3-A244-45D6B47463BB}"/>
              </a:ext>
            </a:extLst>
          </p:cNvPr>
          <p:cNvSpPr>
            <a:spLocks noGrp="1"/>
          </p:cNvSpPr>
          <p:nvPr>
            <p:ph type="dt" sz="half" idx="10"/>
          </p:nvPr>
        </p:nvSpPr>
        <p:spPr/>
        <p:txBody>
          <a:bodyPr/>
          <a:lstStyle>
            <a:lvl1pPr>
              <a:defRPr/>
            </a:lvl1pPr>
          </a:lstStyle>
          <a:p>
            <a:pPr>
              <a:defRPr/>
            </a:pPr>
            <a:fld id="{C4F1D51D-BB18-4474-B3C5-18A0E757B12B}" type="datetimeFigureOut">
              <a:rPr lang="en-GB"/>
              <a:pPr>
                <a:defRPr/>
              </a:pPr>
              <a:t>30/09/2020</a:t>
            </a:fld>
            <a:endParaRPr lang="en-GB"/>
          </a:p>
        </p:txBody>
      </p:sp>
      <p:sp>
        <p:nvSpPr>
          <p:cNvPr id="8" name="Footer Placeholder 4">
            <a:extLst>
              <a:ext uri="{FF2B5EF4-FFF2-40B4-BE49-F238E27FC236}">
                <a16:creationId xmlns:a16="http://schemas.microsoft.com/office/drawing/2014/main" id="{FAACA22F-B6FE-40D6-A23B-F4076F44C86C}"/>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2697BC8D-65B0-4784-84CF-C1AAA435F848}"/>
              </a:ext>
            </a:extLst>
          </p:cNvPr>
          <p:cNvSpPr>
            <a:spLocks noGrp="1"/>
          </p:cNvSpPr>
          <p:nvPr>
            <p:ph type="sldNum" sz="quarter" idx="12"/>
          </p:nvPr>
        </p:nvSpPr>
        <p:spPr/>
        <p:txBody>
          <a:bodyPr/>
          <a:lstStyle>
            <a:lvl1pPr>
              <a:defRPr/>
            </a:lvl1pPr>
          </a:lstStyle>
          <a:p>
            <a:pPr>
              <a:defRPr/>
            </a:pPr>
            <a:fld id="{7D2FF28B-D29F-4988-B3DA-436D3925424E}" type="slidenum">
              <a:rPr lang="en-GB"/>
              <a:pPr>
                <a:defRPr/>
              </a:pPr>
              <a:t>‹#›</a:t>
            </a:fld>
            <a:endParaRPr lang="en-GB"/>
          </a:p>
        </p:txBody>
      </p:sp>
    </p:spTree>
    <p:extLst>
      <p:ext uri="{BB962C8B-B14F-4D97-AF65-F5344CB8AC3E}">
        <p14:creationId xmlns:p14="http://schemas.microsoft.com/office/powerpoint/2010/main" val="146855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4AC81DA-3553-48BB-BFAD-C4063F5FE8C5}"/>
              </a:ext>
            </a:extLst>
          </p:cNvPr>
          <p:cNvSpPr>
            <a:spLocks noGrp="1"/>
          </p:cNvSpPr>
          <p:nvPr>
            <p:ph type="dt" sz="half" idx="10"/>
          </p:nvPr>
        </p:nvSpPr>
        <p:spPr/>
        <p:txBody>
          <a:bodyPr/>
          <a:lstStyle>
            <a:lvl1pPr>
              <a:defRPr/>
            </a:lvl1pPr>
          </a:lstStyle>
          <a:p>
            <a:pPr>
              <a:defRPr/>
            </a:pPr>
            <a:fld id="{53087E42-B470-4684-92BA-0F34C1357D5B}" type="datetimeFigureOut">
              <a:rPr lang="en-GB"/>
              <a:pPr>
                <a:defRPr/>
              </a:pPr>
              <a:t>30/09/2020</a:t>
            </a:fld>
            <a:endParaRPr lang="en-GB"/>
          </a:p>
        </p:txBody>
      </p:sp>
      <p:sp>
        <p:nvSpPr>
          <p:cNvPr id="4" name="Footer Placeholder 4">
            <a:extLst>
              <a:ext uri="{FF2B5EF4-FFF2-40B4-BE49-F238E27FC236}">
                <a16:creationId xmlns:a16="http://schemas.microsoft.com/office/drawing/2014/main" id="{CF4979B2-1687-49F0-821D-BC5AFB42BB1D}"/>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A134047F-9BBD-42B1-8157-4739D39CBAC9}"/>
              </a:ext>
            </a:extLst>
          </p:cNvPr>
          <p:cNvSpPr>
            <a:spLocks noGrp="1"/>
          </p:cNvSpPr>
          <p:nvPr>
            <p:ph type="sldNum" sz="quarter" idx="12"/>
          </p:nvPr>
        </p:nvSpPr>
        <p:spPr/>
        <p:txBody>
          <a:bodyPr/>
          <a:lstStyle>
            <a:lvl1pPr>
              <a:defRPr/>
            </a:lvl1pPr>
          </a:lstStyle>
          <a:p>
            <a:pPr>
              <a:defRPr/>
            </a:pPr>
            <a:fld id="{9067CDD6-1890-47B9-AB82-809169CE2D89}" type="slidenum">
              <a:rPr lang="en-GB"/>
              <a:pPr>
                <a:defRPr/>
              </a:pPr>
              <a:t>‹#›</a:t>
            </a:fld>
            <a:endParaRPr lang="en-GB"/>
          </a:p>
        </p:txBody>
      </p:sp>
    </p:spTree>
    <p:extLst>
      <p:ext uri="{BB962C8B-B14F-4D97-AF65-F5344CB8AC3E}">
        <p14:creationId xmlns:p14="http://schemas.microsoft.com/office/powerpoint/2010/main" val="3933691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5BB0E2A-7007-44BA-9499-E64BD743F552}"/>
              </a:ext>
            </a:extLst>
          </p:cNvPr>
          <p:cNvSpPr>
            <a:spLocks noGrp="1"/>
          </p:cNvSpPr>
          <p:nvPr>
            <p:ph type="dt" sz="half" idx="10"/>
          </p:nvPr>
        </p:nvSpPr>
        <p:spPr/>
        <p:txBody>
          <a:bodyPr/>
          <a:lstStyle>
            <a:lvl1pPr>
              <a:defRPr/>
            </a:lvl1pPr>
          </a:lstStyle>
          <a:p>
            <a:pPr>
              <a:defRPr/>
            </a:pPr>
            <a:fld id="{FEA6FBC2-1159-475D-BA08-C7BB51DCFF4D}" type="datetimeFigureOut">
              <a:rPr lang="en-GB"/>
              <a:pPr>
                <a:defRPr/>
              </a:pPr>
              <a:t>30/09/2020</a:t>
            </a:fld>
            <a:endParaRPr lang="en-GB"/>
          </a:p>
        </p:txBody>
      </p:sp>
      <p:sp>
        <p:nvSpPr>
          <p:cNvPr id="3" name="Footer Placeholder 4">
            <a:extLst>
              <a:ext uri="{FF2B5EF4-FFF2-40B4-BE49-F238E27FC236}">
                <a16:creationId xmlns:a16="http://schemas.microsoft.com/office/drawing/2014/main" id="{3E977D94-33E8-4287-A8C6-4164F1AAD4E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5405751A-DA09-4E8D-BC59-B2B7783EAB34}"/>
              </a:ext>
            </a:extLst>
          </p:cNvPr>
          <p:cNvSpPr>
            <a:spLocks noGrp="1"/>
          </p:cNvSpPr>
          <p:nvPr>
            <p:ph type="sldNum" sz="quarter" idx="12"/>
          </p:nvPr>
        </p:nvSpPr>
        <p:spPr/>
        <p:txBody>
          <a:bodyPr/>
          <a:lstStyle>
            <a:lvl1pPr>
              <a:defRPr/>
            </a:lvl1pPr>
          </a:lstStyle>
          <a:p>
            <a:pPr>
              <a:defRPr/>
            </a:pPr>
            <a:fld id="{100CF0C6-E9DE-4337-938E-AC61EADBD67F}" type="slidenum">
              <a:rPr lang="en-GB"/>
              <a:pPr>
                <a:defRPr/>
              </a:pPr>
              <a:t>‹#›</a:t>
            </a:fld>
            <a:endParaRPr lang="en-GB"/>
          </a:p>
        </p:txBody>
      </p:sp>
    </p:spTree>
    <p:extLst>
      <p:ext uri="{BB962C8B-B14F-4D97-AF65-F5344CB8AC3E}">
        <p14:creationId xmlns:p14="http://schemas.microsoft.com/office/powerpoint/2010/main" val="61815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6DD63AD-2E30-4567-A789-31E47844AF7E}"/>
              </a:ext>
            </a:extLst>
          </p:cNvPr>
          <p:cNvSpPr>
            <a:spLocks noGrp="1"/>
          </p:cNvSpPr>
          <p:nvPr>
            <p:ph type="dt" sz="half" idx="10"/>
          </p:nvPr>
        </p:nvSpPr>
        <p:spPr/>
        <p:txBody>
          <a:bodyPr/>
          <a:lstStyle>
            <a:lvl1pPr>
              <a:defRPr/>
            </a:lvl1pPr>
          </a:lstStyle>
          <a:p>
            <a:pPr>
              <a:defRPr/>
            </a:pPr>
            <a:fld id="{AE9C4A71-3EB3-4FF4-ADCC-E5E379E17656}" type="datetimeFigureOut">
              <a:rPr lang="en-GB"/>
              <a:pPr>
                <a:defRPr/>
              </a:pPr>
              <a:t>30/09/2020</a:t>
            </a:fld>
            <a:endParaRPr lang="en-GB"/>
          </a:p>
        </p:txBody>
      </p:sp>
      <p:sp>
        <p:nvSpPr>
          <p:cNvPr id="6" name="Footer Placeholder 4">
            <a:extLst>
              <a:ext uri="{FF2B5EF4-FFF2-40B4-BE49-F238E27FC236}">
                <a16:creationId xmlns:a16="http://schemas.microsoft.com/office/drawing/2014/main" id="{B58F814F-0AEC-4E6D-8E8F-B6BAE7B1CF3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9AACA18-6ABB-474A-8CC6-5CD76ABEB2DD}"/>
              </a:ext>
            </a:extLst>
          </p:cNvPr>
          <p:cNvSpPr>
            <a:spLocks noGrp="1"/>
          </p:cNvSpPr>
          <p:nvPr>
            <p:ph type="sldNum" sz="quarter" idx="12"/>
          </p:nvPr>
        </p:nvSpPr>
        <p:spPr/>
        <p:txBody>
          <a:bodyPr/>
          <a:lstStyle>
            <a:lvl1pPr>
              <a:defRPr/>
            </a:lvl1pPr>
          </a:lstStyle>
          <a:p>
            <a:pPr>
              <a:defRPr/>
            </a:pPr>
            <a:fld id="{BA5C107F-1658-4372-A697-199683559300}" type="slidenum">
              <a:rPr lang="en-GB"/>
              <a:pPr>
                <a:defRPr/>
              </a:pPr>
              <a:t>‹#›</a:t>
            </a:fld>
            <a:endParaRPr lang="en-GB"/>
          </a:p>
        </p:txBody>
      </p:sp>
    </p:spTree>
    <p:extLst>
      <p:ext uri="{BB962C8B-B14F-4D97-AF65-F5344CB8AC3E}">
        <p14:creationId xmlns:p14="http://schemas.microsoft.com/office/powerpoint/2010/main" val="85114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19BFEF-8BA7-48CA-A4CC-9072EB01CE32}"/>
              </a:ext>
            </a:extLst>
          </p:cNvPr>
          <p:cNvSpPr>
            <a:spLocks noGrp="1"/>
          </p:cNvSpPr>
          <p:nvPr>
            <p:ph type="dt" sz="half" idx="10"/>
          </p:nvPr>
        </p:nvSpPr>
        <p:spPr/>
        <p:txBody>
          <a:bodyPr/>
          <a:lstStyle>
            <a:lvl1pPr>
              <a:defRPr/>
            </a:lvl1pPr>
          </a:lstStyle>
          <a:p>
            <a:pPr>
              <a:defRPr/>
            </a:pPr>
            <a:fld id="{934F2D06-CE6A-4AD1-A508-67D37460E42E}" type="datetimeFigureOut">
              <a:rPr lang="en-GB"/>
              <a:pPr>
                <a:defRPr/>
              </a:pPr>
              <a:t>30/09/2020</a:t>
            </a:fld>
            <a:endParaRPr lang="en-GB"/>
          </a:p>
        </p:txBody>
      </p:sp>
      <p:sp>
        <p:nvSpPr>
          <p:cNvPr id="6" name="Footer Placeholder 4">
            <a:extLst>
              <a:ext uri="{FF2B5EF4-FFF2-40B4-BE49-F238E27FC236}">
                <a16:creationId xmlns:a16="http://schemas.microsoft.com/office/drawing/2014/main" id="{4C7B65E2-5843-415C-AB8D-CCD8E7AB6A5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1DD1720-9812-41FB-A856-BD8258197C9C}"/>
              </a:ext>
            </a:extLst>
          </p:cNvPr>
          <p:cNvSpPr>
            <a:spLocks noGrp="1"/>
          </p:cNvSpPr>
          <p:nvPr>
            <p:ph type="sldNum" sz="quarter" idx="12"/>
          </p:nvPr>
        </p:nvSpPr>
        <p:spPr/>
        <p:txBody>
          <a:bodyPr/>
          <a:lstStyle>
            <a:lvl1pPr>
              <a:defRPr/>
            </a:lvl1pPr>
          </a:lstStyle>
          <a:p>
            <a:pPr>
              <a:defRPr/>
            </a:pPr>
            <a:fld id="{7543A175-5808-492D-A4EB-2B1D79D88D64}" type="slidenum">
              <a:rPr lang="en-GB"/>
              <a:pPr>
                <a:defRPr/>
              </a:pPr>
              <a:t>‹#›</a:t>
            </a:fld>
            <a:endParaRPr lang="en-GB"/>
          </a:p>
        </p:txBody>
      </p:sp>
    </p:spTree>
    <p:extLst>
      <p:ext uri="{BB962C8B-B14F-4D97-AF65-F5344CB8AC3E}">
        <p14:creationId xmlns:p14="http://schemas.microsoft.com/office/powerpoint/2010/main" val="329806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592283-F17D-4418-8C1C-FB429B020A2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F0961D6B-4FC6-4290-8569-495E62DE051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97834CAA-F438-4B35-8BB0-D72D159734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847BC540-E895-4182-939C-FB41EEC3BF0A}" type="datetimeFigureOut">
              <a:rPr lang="en-GB"/>
              <a:pPr>
                <a:defRPr/>
              </a:pPr>
              <a:t>30/09/2020</a:t>
            </a:fld>
            <a:endParaRPr lang="en-GB"/>
          </a:p>
        </p:txBody>
      </p:sp>
      <p:sp>
        <p:nvSpPr>
          <p:cNvPr id="5" name="Footer Placeholder 4">
            <a:extLst>
              <a:ext uri="{FF2B5EF4-FFF2-40B4-BE49-F238E27FC236}">
                <a16:creationId xmlns:a16="http://schemas.microsoft.com/office/drawing/2014/main" id="{BCAFD1A1-7A8C-45A9-BCEA-FCEBD5A584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C15E9F4-EE61-40C5-96AF-7554ACAEBE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E970577-D62C-4A6C-838F-E16A2CA880D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ridge over a body of water&#10;&#10;Description automatically generated">
            <a:extLst>
              <a:ext uri="{FF2B5EF4-FFF2-40B4-BE49-F238E27FC236}">
                <a16:creationId xmlns:a16="http://schemas.microsoft.com/office/drawing/2014/main" id="{1DAD01FB-03FC-426E-81D1-9E95911C5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75" name="TextBox 15">
            <a:extLst>
              <a:ext uri="{FF2B5EF4-FFF2-40B4-BE49-F238E27FC236}">
                <a16:creationId xmlns:a16="http://schemas.microsoft.com/office/drawing/2014/main" id="{81359BCA-3A31-49EF-9505-B8687DB1D857}"/>
              </a:ext>
            </a:extLst>
          </p:cNvPr>
          <p:cNvSpPr txBox="1">
            <a:spLocks noChangeArrowheads="1"/>
          </p:cNvSpPr>
          <p:nvPr/>
        </p:nvSpPr>
        <p:spPr bwMode="auto">
          <a:xfrm>
            <a:off x="115888" y="3175"/>
            <a:ext cx="8142287"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6000" dirty="0">
                <a:solidFill>
                  <a:schemeClr val="bg1"/>
                </a:solidFill>
                <a:latin typeface="Arial Black" panose="020B0A04020102020204" pitchFamily="34" charset="0"/>
              </a:rPr>
              <a:t>Circular Economy </a:t>
            </a:r>
          </a:p>
          <a:p>
            <a:pPr eaLnBrk="1" hangingPunct="1"/>
            <a:r>
              <a:rPr lang="en-GB" altLang="en-US" sz="4800" dirty="0">
                <a:solidFill>
                  <a:schemeClr val="bg1"/>
                </a:solidFill>
                <a:latin typeface="Arial" panose="020B0604020202020204" pitchFamily="34" charset="0"/>
                <a:cs typeface="Arial" panose="020B0604020202020204" pitchFamily="34" charset="0"/>
              </a:rPr>
              <a:t>&amp; the Construction </a:t>
            </a:r>
          </a:p>
          <a:p>
            <a:pPr eaLnBrk="1" hangingPunct="1"/>
            <a:r>
              <a:rPr lang="en-GB" altLang="en-US" sz="4800" dirty="0">
                <a:solidFill>
                  <a:schemeClr val="bg1"/>
                </a:solidFill>
                <a:latin typeface="Arial" panose="020B0604020202020204" pitchFamily="34" charset="0"/>
                <a:cs typeface="Arial" panose="020B0604020202020204" pitchFamily="34" charset="0"/>
              </a:rPr>
              <a:t>Sector</a:t>
            </a:r>
          </a:p>
        </p:txBody>
      </p:sp>
      <p:pic>
        <p:nvPicPr>
          <p:cNvPr id="3076" name="Picture 6">
            <a:extLst>
              <a:ext uri="{FF2B5EF4-FFF2-40B4-BE49-F238E27FC236}">
                <a16:creationId xmlns:a16="http://schemas.microsoft.com/office/drawing/2014/main" id="{79A34D07-0635-403B-A0A8-559F08F90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458" y="6169025"/>
            <a:ext cx="24542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a:extLst>
              <a:ext uri="{FF2B5EF4-FFF2-40B4-BE49-F238E27FC236}">
                <a16:creationId xmlns:a16="http://schemas.microsoft.com/office/drawing/2014/main" id="{64A6BA9F-040C-4F9F-9C9C-453C6B883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6733" y="6162675"/>
            <a:ext cx="12255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a:extLst>
              <a:ext uri="{FF2B5EF4-FFF2-40B4-BE49-F238E27FC236}">
                <a16:creationId xmlns:a16="http://schemas.microsoft.com/office/drawing/2014/main" id="{900D2E40-C502-437F-AFA5-82F5D9939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5353" y="6162675"/>
            <a:ext cx="77311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2">
            <a:extLst>
              <a:ext uri="{FF2B5EF4-FFF2-40B4-BE49-F238E27FC236}">
                <a16:creationId xmlns:a16="http://schemas.microsoft.com/office/drawing/2014/main" id="{28332C50-64BF-4B3B-A643-C68975E10F62}"/>
              </a:ext>
            </a:extLst>
          </p:cNvPr>
          <p:cNvSpPr txBox="1">
            <a:spLocks noChangeArrowheads="1"/>
          </p:cNvSpPr>
          <p:nvPr/>
        </p:nvSpPr>
        <p:spPr bwMode="auto">
          <a:xfrm>
            <a:off x="149225" y="6135688"/>
            <a:ext cx="24765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600">
                <a:latin typeface="Arial Black" panose="020B0A04020102020204" pitchFamily="34" charset="0"/>
              </a:rPr>
              <a:t>Circular Economy</a:t>
            </a:r>
          </a:p>
          <a:p>
            <a:pPr eaLnBrk="1" hangingPunct="1"/>
            <a:r>
              <a:rPr lang="en-GB" altLang="en-US" sz="1400">
                <a:latin typeface="Arial" panose="020B0604020202020204" pitchFamily="34" charset="0"/>
                <a:cs typeface="Arial" panose="020B0604020202020204" pitchFamily="34" charset="0"/>
              </a:rPr>
              <a:t>and the Construction Sector</a:t>
            </a:r>
          </a:p>
        </p:txBody>
      </p:sp>
      <p:sp>
        <p:nvSpPr>
          <p:cNvPr id="7" name="Rectangle 6">
            <a:extLst>
              <a:ext uri="{FF2B5EF4-FFF2-40B4-BE49-F238E27FC236}">
                <a16:creationId xmlns:a16="http://schemas.microsoft.com/office/drawing/2014/main" id="{B572D7C6-9273-49E9-BEB5-613BC9B8F4DE}"/>
              </a:ext>
            </a:extLst>
          </p:cNvPr>
          <p:cNvSpPr/>
          <p:nvPr/>
        </p:nvSpPr>
        <p:spPr>
          <a:xfrm>
            <a:off x="2562225" y="6538913"/>
            <a:ext cx="9172575"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124" name="Picture 2">
            <a:extLst>
              <a:ext uri="{FF2B5EF4-FFF2-40B4-BE49-F238E27FC236}">
                <a16:creationId xmlns:a16="http://schemas.microsoft.com/office/drawing/2014/main" id="{9DEC0FAF-E06E-4F4D-95AC-3381FC82B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2713" y="6126163"/>
            <a:ext cx="5000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9">
            <a:extLst>
              <a:ext uri="{FF2B5EF4-FFF2-40B4-BE49-F238E27FC236}">
                <a16:creationId xmlns:a16="http://schemas.microsoft.com/office/drawing/2014/main" id="{F9A94602-963D-4D42-AA01-2943B4D5B248}"/>
              </a:ext>
            </a:extLst>
          </p:cNvPr>
          <p:cNvSpPr txBox="1">
            <a:spLocks noChangeArrowheads="1"/>
          </p:cNvSpPr>
          <p:nvPr/>
        </p:nvSpPr>
        <p:spPr bwMode="auto">
          <a:xfrm>
            <a:off x="149225" y="504825"/>
            <a:ext cx="113934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4800" dirty="0">
                <a:latin typeface="Arial Black" panose="020B0A04020102020204" pitchFamily="34" charset="0"/>
              </a:rPr>
              <a:t>Workshop1 – Stakeholder relationships</a:t>
            </a:r>
          </a:p>
        </p:txBody>
      </p:sp>
      <p:sp>
        <p:nvSpPr>
          <p:cNvPr id="5126" name="TextBox 5">
            <a:extLst>
              <a:ext uri="{FF2B5EF4-FFF2-40B4-BE49-F238E27FC236}">
                <a16:creationId xmlns:a16="http://schemas.microsoft.com/office/drawing/2014/main" id="{BD657FB2-71EE-460F-9221-968A2902066D}"/>
              </a:ext>
            </a:extLst>
          </p:cNvPr>
          <p:cNvSpPr txBox="1">
            <a:spLocks noChangeArrowheads="1"/>
          </p:cNvSpPr>
          <p:nvPr/>
        </p:nvSpPr>
        <p:spPr bwMode="auto">
          <a:xfrm>
            <a:off x="325438" y="2173288"/>
            <a:ext cx="469337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400" dirty="0">
                <a:latin typeface="Arial" panose="020B0604020202020204" pitchFamily="34" charset="0"/>
                <a:cs typeface="Arial" panose="020B0604020202020204" pitchFamily="34" charset="0"/>
              </a:rPr>
              <a:t>We have already suggested that each stakeholder should be engaged in the project as early as possible</a:t>
            </a:r>
          </a:p>
        </p:txBody>
      </p:sp>
      <p:pic>
        <p:nvPicPr>
          <p:cNvPr id="3" name="Picture 2">
            <a:extLst>
              <a:ext uri="{FF2B5EF4-FFF2-40B4-BE49-F238E27FC236}">
                <a16:creationId xmlns:a16="http://schemas.microsoft.com/office/drawing/2014/main" id="{236B393E-A312-4460-A6E9-76F330E585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6265" y="1532514"/>
            <a:ext cx="4328535" cy="4328535"/>
          </a:xfrm>
          <a:prstGeom prst="rect">
            <a:avLst/>
          </a:prstGeom>
        </p:spPr>
      </p:pic>
      <p:sp>
        <p:nvSpPr>
          <p:cNvPr id="9" name="TextBox 5">
            <a:extLst>
              <a:ext uri="{FF2B5EF4-FFF2-40B4-BE49-F238E27FC236}">
                <a16:creationId xmlns:a16="http://schemas.microsoft.com/office/drawing/2014/main" id="{6E6C73DB-0476-4B3C-9AC1-3A80335FDFA6}"/>
              </a:ext>
            </a:extLst>
          </p:cNvPr>
          <p:cNvSpPr txBox="1">
            <a:spLocks noChangeArrowheads="1"/>
          </p:cNvSpPr>
          <p:nvPr/>
        </p:nvSpPr>
        <p:spPr bwMode="auto">
          <a:xfrm>
            <a:off x="325438" y="3878514"/>
            <a:ext cx="666848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400" b="1" dirty="0">
                <a:latin typeface="Arial" panose="020B0604020202020204" pitchFamily="34" charset="0"/>
                <a:cs typeface="Arial" panose="020B0604020202020204" pitchFamily="34" charset="0"/>
              </a:rPr>
              <a:t>Task</a:t>
            </a:r>
            <a:r>
              <a:rPr lang="en-GB" altLang="en-US" sz="2400" dirty="0">
                <a:latin typeface="Arial" panose="020B0604020202020204" pitchFamily="34" charset="0"/>
                <a:cs typeface="Arial" panose="020B0604020202020204" pitchFamily="34" charset="0"/>
              </a:rPr>
              <a:t> – Each person in your group should assume the role of the client/ designer/ contractor/ waste management company and offer to the group one idea that would improve waste reduction</a:t>
            </a:r>
          </a:p>
        </p:txBody>
      </p:sp>
    </p:spTree>
    <p:extLst>
      <p:ext uri="{BB962C8B-B14F-4D97-AF65-F5344CB8AC3E}">
        <p14:creationId xmlns:p14="http://schemas.microsoft.com/office/powerpoint/2010/main" val="3124719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793C-E566-426D-AEAD-670428078BD6}"/>
              </a:ext>
            </a:extLst>
          </p:cNvPr>
          <p:cNvSpPr>
            <a:spLocks noGrp="1"/>
          </p:cNvSpPr>
          <p:nvPr>
            <p:ph type="title"/>
          </p:nvPr>
        </p:nvSpPr>
        <p:spPr/>
        <p:txBody>
          <a:bodyPr/>
          <a:lstStyle/>
          <a:p>
            <a:r>
              <a:rPr lang="en-GB" dirty="0"/>
              <a:t>Opportunities</a:t>
            </a:r>
          </a:p>
        </p:txBody>
      </p:sp>
      <p:sp>
        <p:nvSpPr>
          <p:cNvPr id="3" name="Content Placeholder 2">
            <a:extLst>
              <a:ext uri="{FF2B5EF4-FFF2-40B4-BE49-F238E27FC236}">
                <a16:creationId xmlns:a16="http://schemas.microsoft.com/office/drawing/2014/main" id="{D65D4244-C9D4-42D0-81E0-E0E7BAD6FC04}"/>
              </a:ext>
            </a:extLst>
          </p:cNvPr>
          <p:cNvSpPr>
            <a:spLocks noGrp="1"/>
          </p:cNvSpPr>
          <p:nvPr>
            <p:ph idx="1"/>
          </p:nvPr>
        </p:nvSpPr>
        <p:spPr>
          <a:xfrm>
            <a:off x="173242" y="1419510"/>
            <a:ext cx="8711266" cy="4018979"/>
          </a:xfrm>
        </p:spPr>
        <p:txBody>
          <a:bodyPr/>
          <a:lstStyle/>
          <a:p>
            <a:pPr marL="0" indent="0">
              <a:buNone/>
            </a:pPr>
            <a:r>
              <a:rPr lang="en-GB" b="1" dirty="0"/>
              <a:t>Design</a:t>
            </a:r>
          </a:p>
          <a:p>
            <a:r>
              <a:rPr lang="en-GB" dirty="0"/>
              <a:t>Standardisation of design to reduce offcuts</a:t>
            </a:r>
          </a:p>
          <a:p>
            <a:r>
              <a:rPr lang="en-GB" dirty="0"/>
              <a:t>Materials selection</a:t>
            </a:r>
          </a:p>
          <a:p>
            <a:r>
              <a:rPr lang="en-GB" dirty="0"/>
              <a:t>Consider whole life cycle of building</a:t>
            </a:r>
          </a:p>
          <a:p>
            <a:pPr marL="0" indent="0">
              <a:buNone/>
            </a:pPr>
            <a:r>
              <a:rPr lang="en-GB" b="1" dirty="0"/>
              <a:t>Procurement</a:t>
            </a:r>
          </a:p>
          <a:p>
            <a:r>
              <a:rPr lang="en-GB" dirty="0"/>
              <a:t>Supply chain relationships</a:t>
            </a:r>
          </a:p>
          <a:p>
            <a:r>
              <a:rPr lang="en-GB" dirty="0"/>
              <a:t>Off-site prefabrication</a:t>
            </a:r>
          </a:p>
          <a:p>
            <a:r>
              <a:rPr lang="en-GB" dirty="0"/>
              <a:t>Specialist waste contract package</a:t>
            </a:r>
          </a:p>
          <a:p>
            <a:r>
              <a:rPr lang="en-GB" dirty="0"/>
              <a:t>Contractual clause to reward/penalise waste management practices</a:t>
            </a:r>
          </a:p>
          <a:p>
            <a:pPr marL="0" indent="0">
              <a:buNone/>
            </a:pPr>
            <a:endParaRPr lang="en-GB" b="1" dirty="0"/>
          </a:p>
          <a:p>
            <a:endParaRPr lang="en-GB" b="1" dirty="0"/>
          </a:p>
        </p:txBody>
      </p:sp>
      <p:pic>
        <p:nvPicPr>
          <p:cNvPr id="4" name="Picture 3" descr="A picture containing person, man, building&#10;&#10;Description automatically generated">
            <a:extLst>
              <a:ext uri="{FF2B5EF4-FFF2-40B4-BE49-F238E27FC236}">
                <a16:creationId xmlns:a16="http://schemas.microsoft.com/office/drawing/2014/main" id="{109F7882-2948-4216-A621-2AD3AA9B7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3451" y="0"/>
            <a:ext cx="4678549" cy="2630676"/>
          </a:xfrm>
          <a:prstGeom prst="rect">
            <a:avLst/>
          </a:prstGeom>
        </p:spPr>
      </p:pic>
    </p:spTree>
    <p:extLst>
      <p:ext uri="{BB962C8B-B14F-4D97-AF65-F5344CB8AC3E}">
        <p14:creationId xmlns:p14="http://schemas.microsoft.com/office/powerpoint/2010/main" val="2759254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793C-E566-426D-AEAD-670428078BD6}"/>
              </a:ext>
            </a:extLst>
          </p:cNvPr>
          <p:cNvSpPr>
            <a:spLocks noGrp="1"/>
          </p:cNvSpPr>
          <p:nvPr>
            <p:ph type="title"/>
          </p:nvPr>
        </p:nvSpPr>
        <p:spPr/>
        <p:txBody>
          <a:bodyPr/>
          <a:lstStyle/>
          <a:p>
            <a:r>
              <a:rPr lang="en-GB" dirty="0"/>
              <a:t>Opportunities</a:t>
            </a:r>
          </a:p>
        </p:txBody>
      </p:sp>
      <p:sp>
        <p:nvSpPr>
          <p:cNvPr id="3" name="Content Placeholder 2">
            <a:extLst>
              <a:ext uri="{FF2B5EF4-FFF2-40B4-BE49-F238E27FC236}">
                <a16:creationId xmlns:a16="http://schemas.microsoft.com/office/drawing/2014/main" id="{D65D4244-C9D4-42D0-81E0-E0E7BAD6FC04}"/>
              </a:ext>
            </a:extLst>
          </p:cNvPr>
          <p:cNvSpPr>
            <a:spLocks noGrp="1"/>
          </p:cNvSpPr>
          <p:nvPr>
            <p:ph idx="1"/>
          </p:nvPr>
        </p:nvSpPr>
        <p:spPr>
          <a:xfrm>
            <a:off x="173242" y="1419510"/>
            <a:ext cx="7043104" cy="4018979"/>
          </a:xfrm>
        </p:spPr>
        <p:txBody>
          <a:bodyPr/>
          <a:lstStyle/>
          <a:p>
            <a:pPr marL="0" indent="0">
              <a:buNone/>
            </a:pPr>
            <a:r>
              <a:rPr lang="en-GB" b="1" dirty="0"/>
              <a:t>On-site Management</a:t>
            </a:r>
          </a:p>
          <a:p>
            <a:r>
              <a:rPr lang="en-GB" dirty="0"/>
              <a:t>Good stock control – avoid over-ordering</a:t>
            </a:r>
          </a:p>
          <a:p>
            <a:r>
              <a:rPr lang="en-GB" dirty="0"/>
              <a:t>Just in time delivery</a:t>
            </a:r>
          </a:p>
          <a:p>
            <a:r>
              <a:rPr lang="en-GB" dirty="0"/>
              <a:t>Provision of material waste skips - segregated</a:t>
            </a:r>
          </a:p>
          <a:p>
            <a:r>
              <a:rPr lang="en-GB" dirty="0"/>
              <a:t>Supplier flexibility with smaller quantities</a:t>
            </a:r>
          </a:p>
          <a:p>
            <a:r>
              <a:rPr lang="en-GB" dirty="0"/>
              <a:t>Site waste management plan (SWMP) and audits</a:t>
            </a:r>
          </a:p>
          <a:p>
            <a:pPr marL="0" indent="0">
              <a:buNone/>
            </a:pPr>
            <a:endParaRPr lang="en-GB" b="1" dirty="0"/>
          </a:p>
          <a:p>
            <a:pPr marL="0" indent="0">
              <a:buNone/>
            </a:pPr>
            <a:r>
              <a:rPr lang="en-GB" b="1" dirty="0"/>
              <a:t>Across the project</a:t>
            </a:r>
          </a:p>
          <a:p>
            <a:r>
              <a:rPr lang="en-GB" dirty="0"/>
              <a:t>Better communication</a:t>
            </a:r>
          </a:p>
          <a:p>
            <a:r>
              <a:rPr lang="en-GB" dirty="0"/>
              <a:t>Improved education and training</a:t>
            </a:r>
          </a:p>
          <a:p>
            <a:pPr marL="0" indent="0">
              <a:buNone/>
            </a:pPr>
            <a:endParaRPr lang="en-GB" b="1" dirty="0"/>
          </a:p>
          <a:p>
            <a:endParaRPr lang="en-GB" b="1" dirty="0"/>
          </a:p>
        </p:txBody>
      </p:sp>
      <p:pic>
        <p:nvPicPr>
          <p:cNvPr id="5" name="Picture 4" descr="A person sitting on a table&#10;&#10;Description automatically generated">
            <a:extLst>
              <a:ext uri="{FF2B5EF4-FFF2-40B4-BE49-F238E27FC236}">
                <a16:creationId xmlns:a16="http://schemas.microsoft.com/office/drawing/2014/main" id="{9B96145C-64C0-4C40-8216-8C8461D3B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448" y="-1"/>
            <a:ext cx="5136552" cy="3429001"/>
          </a:xfrm>
          <a:prstGeom prst="rect">
            <a:avLst/>
          </a:prstGeom>
        </p:spPr>
      </p:pic>
    </p:spTree>
    <p:extLst>
      <p:ext uri="{BB962C8B-B14F-4D97-AF65-F5344CB8AC3E}">
        <p14:creationId xmlns:p14="http://schemas.microsoft.com/office/powerpoint/2010/main" val="2347260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068F-6C41-43ED-AA59-A0CE32E3AA86}"/>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D0EF0079-4393-4EEE-8CD9-EA26D2610D85}"/>
              </a:ext>
            </a:extLst>
          </p:cNvPr>
          <p:cNvSpPr>
            <a:spLocks noGrp="1"/>
          </p:cNvSpPr>
          <p:nvPr>
            <p:ph idx="1"/>
          </p:nvPr>
        </p:nvSpPr>
        <p:spPr>
          <a:xfrm>
            <a:off x="272096" y="1608601"/>
            <a:ext cx="7475590" cy="4018979"/>
          </a:xfrm>
        </p:spPr>
        <p:txBody>
          <a:bodyPr/>
          <a:lstStyle/>
          <a:p>
            <a:r>
              <a:rPr lang="en-GB" dirty="0"/>
              <a:t>Implementing a waste hierarchy – or reduce, reuse, recycle – approach is a useful way to prioritise waste reduction and avoid landfilling of construction waste</a:t>
            </a:r>
          </a:p>
          <a:p>
            <a:endParaRPr lang="en-GB" dirty="0"/>
          </a:p>
          <a:p>
            <a:r>
              <a:rPr lang="en-GB" dirty="0"/>
              <a:t>Opportunities exist at many stages in the build process – but perhaps most significantly at the design stage</a:t>
            </a:r>
          </a:p>
          <a:p>
            <a:endParaRPr lang="en-GB" dirty="0"/>
          </a:p>
          <a:p>
            <a:r>
              <a:rPr lang="en-GB" dirty="0"/>
              <a:t>Design, procurement, onsite management and education of workforce all contribute to effective waste management </a:t>
            </a:r>
          </a:p>
        </p:txBody>
      </p:sp>
      <p:pic>
        <p:nvPicPr>
          <p:cNvPr id="5" name="Picture 4" descr="A picture containing text&#10;&#10;Description automatically generated">
            <a:extLst>
              <a:ext uri="{FF2B5EF4-FFF2-40B4-BE49-F238E27FC236}">
                <a16:creationId xmlns:a16="http://schemas.microsoft.com/office/drawing/2014/main" id="{4BBF8822-4CCA-4BEA-9943-413A6DDA6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832" y="0"/>
            <a:ext cx="4130168" cy="3429000"/>
          </a:xfrm>
          <a:prstGeom prst="rect">
            <a:avLst/>
          </a:prstGeom>
        </p:spPr>
      </p:pic>
    </p:spTree>
    <p:extLst>
      <p:ext uri="{BB962C8B-B14F-4D97-AF65-F5344CB8AC3E}">
        <p14:creationId xmlns:p14="http://schemas.microsoft.com/office/powerpoint/2010/main" val="3379579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1AE9-01AA-4515-A3B5-A74EEAF98890}"/>
              </a:ext>
            </a:extLst>
          </p:cNvPr>
          <p:cNvSpPr>
            <a:spLocks noGrp="1"/>
          </p:cNvSpPr>
          <p:nvPr>
            <p:ph type="title"/>
          </p:nvPr>
        </p:nvSpPr>
        <p:spPr/>
        <p:txBody>
          <a:bodyPr/>
          <a:lstStyle/>
          <a:p>
            <a:r>
              <a:rPr lang="en-GB" dirty="0"/>
              <a:t>Workshop 1</a:t>
            </a:r>
            <a:br>
              <a:rPr lang="en-GB" dirty="0"/>
            </a:br>
            <a:r>
              <a:rPr lang="en-GB" dirty="0"/>
              <a:t>Reduce, reuse, recycle</a:t>
            </a:r>
          </a:p>
        </p:txBody>
      </p:sp>
      <p:sp>
        <p:nvSpPr>
          <p:cNvPr id="6" name="Content Placeholder 2">
            <a:extLst>
              <a:ext uri="{FF2B5EF4-FFF2-40B4-BE49-F238E27FC236}">
                <a16:creationId xmlns:a16="http://schemas.microsoft.com/office/drawing/2014/main" id="{0A10CA57-3CD5-40F4-8169-FC0D5ADDC793}"/>
              </a:ext>
            </a:extLst>
          </p:cNvPr>
          <p:cNvSpPr txBox="1">
            <a:spLocks/>
          </p:cNvSpPr>
          <p:nvPr/>
        </p:nvSpPr>
        <p:spPr bwMode="auto">
          <a:xfrm>
            <a:off x="210312" y="1619795"/>
            <a:ext cx="6626375" cy="429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lang="en-US" sz="2200" kern="1200" dirty="0" smtClean="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In Session 2 we described the waste hierarchy as an approach for tackling waste management in construction.</a:t>
            </a:r>
          </a:p>
          <a:p>
            <a:r>
              <a:rPr lang="en-GB" dirty="0"/>
              <a:t>Its better to avoid producing waste in the first instance (</a:t>
            </a:r>
            <a:r>
              <a:rPr lang="en-GB" b="1" dirty="0"/>
              <a:t>prevention</a:t>
            </a:r>
            <a:r>
              <a:rPr lang="en-GB" dirty="0"/>
              <a:t>)</a:t>
            </a:r>
          </a:p>
          <a:p>
            <a:r>
              <a:rPr lang="en-GB" dirty="0"/>
              <a:t>Having produced the waste we should first:</a:t>
            </a:r>
          </a:p>
          <a:p>
            <a:pPr lvl="1"/>
            <a:r>
              <a:rPr lang="en-GB" dirty="0"/>
              <a:t>look to </a:t>
            </a:r>
            <a:r>
              <a:rPr lang="en-GB" b="1" dirty="0"/>
              <a:t>reuse</a:t>
            </a:r>
            <a:r>
              <a:rPr lang="en-GB" dirty="0"/>
              <a:t> it rather than then </a:t>
            </a:r>
            <a:r>
              <a:rPr lang="en-GB" b="1" dirty="0"/>
              <a:t>recycle</a:t>
            </a:r>
            <a:r>
              <a:rPr lang="en-GB" dirty="0"/>
              <a:t> it</a:t>
            </a:r>
          </a:p>
          <a:p>
            <a:pPr lvl="1"/>
            <a:r>
              <a:rPr lang="en-GB" dirty="0"/>
              <a:t>Then better to have it </a:t>
            </a:r>
            <a:r>
              <a:rPr lang="en-GB" b="1" dirty="0"/>
              <a:t>recovered</a:t>
            </a:r>
            <a:r>
              <a:rPr lang="en-GB" dirty="0"/>
              <a:t> in the form of energy than </a:t>
            </a:r>
            <a:r>
              <a:rPr lang="en-GB" b="1" dirty="0"/>
              <a:t>dispose</a:t>
            </a:r>
            <a:r>
              <a:rPr lang="en-GB" dirty="0"/>
              <a:t> it to landfill</a:t>
            </a:r>
          </a:p>
          <a:p>
            <a:r>
              <a:rPr lang="en-GB" dirty="0"/>
              <a:t>Reduce, reuse , recycle!</a:t>
            </a:r>
          </a:p>
          <a:p>
            <a:endParaRPr lang="en-GB" dirty="0"/>
          </a:p>
          <a:p>
            <a:pPr lvl="1"/>
            <a:endParaRPr lang="en-GB" dirty="0"/>
          </a:p>
          <a:p>
            <a:endParaRPr lang="en-GB" dirty="0"/>
          </a:p>
        </p:txBody>
      </p:sp>
      <p:pic>
        <p:nvPicPr>
          <p:cNvPr id="9" name="Picture 8">
            <a:extLst>
              <a:ext uri="{FF2B5EF4-FFF2-40B4-BE49-F238E27FC236}">
                <a16:creationId xmlns:a16="http://schemas.microsoft.com/office/drawing/2014/main" id="{085FED92-48F8-44C9-BD41-D429D487C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687" y="946214"/>
            <a:ext cx="5285209" cy="5276533"/>
          </a:xfrm>
          <a:prstGeom prst="rect">
            <a:avLst/>
          </a:prstGeom>
        </p:spPr>
      </p:pic>
    </p:spTree>
    <p:extLst>
      <p:ext uri="{BB962C8B-B14F-4D97-AF65-F5344CB8AC3E}">
        <p14:creationId xmlns:p14="http://schemas.microsoft.com/office/powerpoint/2010/main" val="89735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9C8F3-2AE1-4395-BAE6-587F29D51512}"/>
              </a:ext>
            </a:extLst>
          </p:cNvPr>
          <p:cNvSpPr>
            <a:spLocks noGrp="1"/>
          </p:cNvSpPr>
          <p:nvPr>
            <p:ph type="title"/>
          </p:nvPr>
        </p:nvSpPr>
        <p:spPr/>
        <p:txBody>
          <a:bodyPr/>
          <a:lstStyle/>
          <a:p>
            <a:r>
              <a:rPr lang="en-GB" dirty="0"/>
              <a:t>Why does waste occur?</a:t>
            </a:r>
          </a:p>
        </p:txBody>
      </p:sp>
      <p:pic>
        <p:nvPicPr>
          <p:cNvPr id="6" name="Content Placeholder 5" descr="A view of a city street&#10;&#10;Description automatically generated">
            <a:extLst>
              <a:ext uri="{FF2B5EF4-FFF2-40B4-BE49-F238E27FC236}">
                <a16:creationId xmlns:a16="http://schemas.microsoft.com/office/drawing/2014/main" id="{77ABD967-DCAC-40B3-A1AB-175ABB7E22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42514" y="0"/>
            <a:ext cx="4049486" cy="6074229"/>
          </a:xfrm>
        </p:spPr>
      </p:pic>
      <p:sp>
        <p:nvSpPr>
          <p:cNvPr id="7" name="Content Placeholder 2">
            <a:extLst>
              <a:ext uri="{FF2B5EF4-FFF2-40B4-BE49-F238E27FC236}">
                <a16:creationId xmlns:a16="http://schemas.microsoft.com/office/drawing/2014/main" id="{7F234FE4-4A30-4FEB-BCDE-8D7D1959B92C}"/>
              </a:ext>
            </a:extLst>
          </p:cNvPr>
          <p:cNvSpPr txBox="1">
            <a:spLocks/>
          </p:cNvSpPr>
          <p:nvPr/>
        </p:nvSpPr>
        <p:spPr bwMode="auto">
          <a:xfrm>
            <a:off x="197249" y="1542479"/>
            <a:ext cx="7575151" cy="401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lang="en-US" sz="2200" kern="1200" dirty="0" smtClean="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Construction waste occurs for many different reasons, at different stages of the construction process.</a:t>
            </a:r>
          </a:p>
          <a:p>
            <a:pPr marL="0" indent="0">
              <a:buNone/>
            </a:pPr>
            <a:endParaRPr lang="en-GB" dirty="0"/>
          </a:p>
          <a:p>
            <a:pPr marL="0" indent="0">
              <a:buNone/>
            </a:pPr>
            <a:r>
              <a:rPr lang="en-GB" dirty="0"/>
              <a:t>Different types of builds – roads, infrastructure, retail, office developments, housing – each produce different wastes.</a:t>
            </a:r>
          </a:p>
          <a:p>
            <a:pPr marL="0" indent="0">
              <a:buNone/>
            </a:pPr>
            <a:endParaRPr lang="en-GB" dirty="0"/>
          </a:p>
          <a:p>
            <a:pPr marL="0" indent="0">
              <a:buNone/>
            </a:pPr>
            <a:r>
              <a:rPr lang="en-GB" dirty="0"/>
              <a:t>Projects which require a site to be cleared will have demolition waste</a:t>
            </a:r>
          </a:p>
          <a:p>
            <a:pPr marL="0" indent="0">
              <a:buNone/>
            </a:pPr>
            <a:endParaRPr lang="en-GB" dirty="0"/>
          </a:p>
          <a:p>
            <a:pPr marL="0" indent="0">
              <a:buNone/>
            </a:pPr>
            <a:r>
              <a:rPr lang="en-GB" dirty="0">
                <a:latin typeface="Arial Black" panose="020B0A04020102020204" pitchFamily="34" charset="0"/>
              </a:rPr>
              <a:t>Exercise: In small groups discuss and identify causes of construction waste generated throughout the construction cycle</a:t>
            </a:r>
          </a:p>
        </p:txBody>
      </p:sp>
    </p:spTree>
    <p:extLst>
      <p:ext uri="{BB962C8B-B14F-4D97-AF65-F5344CB8AC3E}">
        <p14:creationId xmlns:p14="http://schemas.microsoft.com/office/powerpoint/2010/main" val="53104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695C-A1C1-41CA-9A90-0E2AE210AD30}"/>
              </a:ext>
            </a:extLst>
          </p:cNvPr>
          <p:cNvSpPr>
            <a:spLocks noGrp="1"/>
          </p:cNvSpPr>
          <p:nvPr>
            <p:ph type="title"/>
          </p:nvPr>
        </p:nvSpPr>
        <p:spPr/>
        <p:txBody>
          <a:bodyPr/>
          <a:lstStyle/>
          <a:p>
            <a:r>
              <a:rPr lang="en-GB" dirty="0"/>
              <a:t>Why does waste occur?</a:t>
            </a:r>
          </a:p>
        </p:txBody>
      </p:sp>
      <p:sp>
        <p:nvSpPr>
          <p:cNvPr id="3" name="Content Placeholder 2">
            <a:extLst>
              <a:ext uri="{FF2B5EF4-FFF2-40B4-BE49-F238E27FC236}">
                <a16:creationId xmlns:a16="http://schemas.microsoft.com/office/drawing/2014/main" id="{8FD77D99-77D9-4CBC-9E0D-7E5C78B85707}"/>
              </a:ext>
            </a:extLst>
          </p:cNvPr>
          <p:cNvSpPr>
            <a:spLocks noGrp="1"/>
          </p:cNvSpPr>
          <p:nvPr>
            <p:ph idx="1"/>
          </p:nvPr>
        </p:nvSpPr>
        <p:spPr>
          <a:xfrm>
            <a:off x="210312" y="1267098"/>
            <a:ext cx="6582374" cy="1588112"/>
          </a:xfrm>
        </p:spPr>
        <p:txBody>
          <a:bodyPr/>
          <a:lstStyle/>
          <a:p>
            <a:pPr marL="0" indent="0">
              <a:buNone/>
            </a:pPr>
            <a:r>
              <a:rPr lang="en-GB" dirty="0"/>
              <a:t>It’s likely you identified some of the following causes</a:t>
            </a:r>
          </a:p>
          <a:p>
            <a:pPr marL="0" indent="0">
              <a:buNone/>
            </a:pPr>
            <a:r>
              <a:rPr lang="en-GB" dirty="0"/>
              <a:t>But these can be broadly categorised into the following categories</a:t>
            </a:r>
          </a:p>
        </p:txBody>
      </p:sp>
      <p:pic>
        <p:nvPicPr>
          <p:cNvPr id="5" name="Picture 4">
            <a:extLst>
              <a:ext uri="{FF2B5EF4-FFF2-40B4-BE49-F238E27FC236}">
                <a16:creationId xmlns:a16="http://schemas.microsoft.com/office/drawing/2014/main" id="{B73D0F7B-6D9E-4C47-ADEE-6126D9742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819" y="2137705"/>
            <a:ext cx="6706181" cy="2903472"/>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935647CF-C6D0-4D77-85D7-41CC127DE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51" y="2855209"/>
            <a:ext cx="3452159" cy="2636748"/>
          </a:xfrm>
          <a:prstGeom prst="rect">
            <a:avLst/>
          </a:prstGeom>
        </p:spPr>
      </p:pic>
    </p:spTree>
    <p:extLst>
      <p:ext uri="{BB962C8B-B14F-4D97-AF65-F5344CB8AC3E}">
        <p14:creationId xmlns:p14="http://schemas.microsoft.com/office/powerpoint/2010/main" val="3130083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695C-A1C1-41CA-9A90-0E2AE210AD30}"/>
              </a:ext>
            </a:extLst>
          </p:cNvPr>
          <p:cNvSpPr>
            <a:spLocks noGrp="1"/>
          </p:cNvSpPr>
          <p:nvPr>
            <p:ph type="title"/>
          </p:nvPr>
        </p:nvSpPr>
        <p:spPr/>
        <p:txBody>
          <a:bodyPr/>
          <a:lstStyle/>
          <a:p>
            <a:r>
              <a:rPr lang="en-GB" dirty="0"/>
              <a:t>Why does waste occur?</a:t>
            </a:r>
          </a:p>
        </p:txBody>
      </p:sp>
      <p:sp>
        <p:nvSpPr>
          <p:cNvPr id="3" name="Content Placeholder 2">
            <a:extLst>
              <a:ext uri="{FF2B5EF4-FFF2-40B4-BE49-F238E27FC236}">
                <a16:creationId xmlns:a16="http://schemas.microsoft.com/office/drawing/2014/main" id="{8FD77D99-77D9-4CBC-9E0D-7E5C78B85707}"/>
              </a:ext>
            </a:extLst>
          </p:cNvPr>
          <p:cNvSpPr>
            <a:spLocks noGrp="1"/>
          </p:cNvSpPr>
          <p:nvPr>
            <p:ph idx="1"/>
          </p:nvPr>
        </p:nvSpPr>
        <p:spPr>
          <a:xfrm>
            <a:off x="210312" y="1267098"/>
            <a:ext cx="6582374" cy="1588112"/>
          </a:xfrm>
        </p:spPr>
        <p:txBody>
          <a:bodyPr/>
          <a:lstStyle/>
          <a:p>
            <a:pPr marL="0" indent="0">
              <a:buNone/>
            </a:pPr>
            <a:r>
              <a:rPr lang="en-GB" dirty="0"/>
              <a:t>Which categories did your own causes fit into?</a:t>
            </a:r>
          </a:p>
        </p:txBody>
      </p:sp>
      <p:pic>
        <p:nvPicPr>
          <p:cNvPr id="9" name="Picture 8" descr="A screenshot of a computer screen&#10;&#10;Description automatically generated">
            <a:extLst>
              <a:ext uri="{FF2B5EF4-FFF2-40B4-BE49-F238E27FC236}">
                <a16:creationId xmlns:a16="http://schemas.microsoft.com/office/drawing/2014/main" id="{44A82457-F27D-463E-9077-003084ABB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12" y="2135624"/>
            <a:ext cx="11653976" cy="3092358"/>
          </a:xfrm>
          <a:prstGeom prst="rect">
            <a:avLst/>
          </a:prstGeom>
        </p:spPr>
      </p:pic>
    </p:spTree>
    <p:extLst>
      <p:ext uri="{BB962C8B-B14F-4D97-AF65-F5344CB8AC3E}">
        <p14:creationId xmlns:p14="http://schemas.microsoft.com/office/powerpoint/2010/main" val="37401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4CA3-6715-4764-AFD9-9C43EA0EB97B}"/>
              </a:ext>
            </a:extLst>
          </p:cNvPr>
          <p:cNvSpPr>
            <a:spLocks noGrp="1"/>
          </p:cNvSpPr>
          <p:nvPr>
            <p:ph type="title"/>
          </p:nvPr>
        </p:nvSpPr>
        <p:spPr/>
        <p:txBody>
          <a:bodyPr/>
          <a:lstStyle/>
          <a:p>
            <a:r>
              <a:rPr lang="en-GB" dirty="0"/>
              <a:t>Opportunities to improve</a:t>
            </a:r>
          </a:p>
        </p:txBody>
      </p:sp>
      <p:sp>
        <p:nvSpPr>
          <p:cNvPr id="3" name="Content Placeholder 2">
            <a:extLst>
              <a:ext uri="{FF2B5EF4-FFF2-40B4-BE49-F238E27FC236}">
                <a16:creationId xmlns:a16="http://schemas.microsoft.com/office/drawing/2014/main" id="{82651D7C-6793-488B-A5FE-4F2E83B4A3D3}"/>
              </a:ext>
            </a:extLst>
          </p:cNvPr>
          <p:cNvSpPr>
            <a:spLocks noGrp="1"/>
          </p:cNvSpPr>
          <p:nvPr>
            <p:ph idx="1"/>
          </p:nvPr>
        </p:nvSpPr>
        <p:spPr>
          <a:xfrm>
            <a:off x="210312" y="1174987"/>
            <a:ext cx="11216640" cy="976853"/>
          </a:xfrm>
        </p:spPr>
        <p:txBody>
          <a:bodyPr/>
          <a:lstStyle/>
          <a:p>
            <a:pPr marL="0" indent="0">
              <a:buNone/>
            </a:pPr>
            <a:r>
              <a:rPr lang="en-GB" dirty="0"/>
              <a:t>Having identified causes of waste lets look at what opportunities and approaches exist to implement this waste hierarchy of reduce, reuse, recycle:</a:t>
            </a:r>
          </a:p>
        </p:txBody>
      </p:sp>
      <p:sp>
        <p:nvSpPr>
          <p:cNvPr id="4" name="Content Placeholder 2">
            <a:extLst>
              <a:ext uri="{FF2B5EF4-FFF2-40B4-BE49-F238E27FC236}">
                <a16:creationId xmlns:a16="http://schemas.microsoft.com/office/drawing/2014/main" id="{771571FC-3B66-4D34-865C-089FB96F3FDC}"/>
              </a:ext>
            </a:extLst>
          </p:cNvPr>
          <p:cNvSpPr txBox="1">
            <a:spLocks/>
          </p:cNvSpPr>
          <p:nvPr/>
        </p:nvSpPr>
        <p:spPr bwMode="auto">
          <a:xfrm>
            <a:off x="70104" y="2151840"/>
            <a:ext cx="6511501" cy="459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lang="en-US" sz="2200" kern="1200" dirty="0" smtClean="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27063">
              <a:buFont typeface="Arial" panose="020B0604020202020204" pitchFamily="34" charset="0"/>
              <a:buNone/>
            </a:pPr>
            <a:r>
              <a:rPr lang="en-GB" b="1" dirty="0"/>
              <a:t>Design</a:t>
            </a:r>
            <a:r>
              <a:rPr lang="en-GB" dirty="0"/>
              <a:t>: 	1/3 of all site waste is due to architects’ failure to implement waste reduction measures.</a:t>
            </a:r>
          </a:p>
          <a:p>
            <a:pPr marL="0" indent="0" defTabSz="627063">
              <a:buFont typeface="Arial" panose="020B0604020202020204" pitchFamily="34" charset="0"/>
              <a:buNone/>
            </a:pPr>
            <a:r>
              <a:rPr lang="en-GB" b="1" dirty="0"/>
              <a:t>Architect view: </a:t>
            </a:r>
            <a:r>
              <a:rPr lang="en-GB" dirty="0"/>
              <a:t>Another survey of leading architects attributed the causes to:</a:t>
            </a:r>
          </a:p>
          <a:p>
            <a:pPr defTabSz="627063"/>
            <a:r>
              <a:rPr lang="en-GB" dirty="0"/>
              <a:t>Last minute client changes</a:t>
            </a:r>
          </a:p>
          <a:p>
            <a:pPr defTabSz="627063"/>
            <a:r>
              <a:rPr lang="en-GB" dirty="0"/>
              <a:t>Detailing errors</a:t>
            </a:r>
          </a:p>
          <a:p>
            <a:pPr defTabSz="627063"/>
            <a:r>
              <a:rPr lang="en-GB" dirty="0"/>
              <a:t>Unclear specification</a:t>
            </a:r>
          </a:p>
          <a:p>
            <a:pPr defTabSz="627063"/>
            <a:r>
              <a:rPr lang="en-GB" dirty="0"/>
              <a:t>Lack of information on drawings</a:t>
            </a:r>
          </a:p>
          <a:p>
            <a:pPr defTabSz="627063"/>
            <a:r>
              <a:rPr lang="en-GB" dirty="0"/>
              <a:t>Delays due to drawing revision and distribution</a:t>
            </a:r>
          </a:p>
        </p:txBody>
      </p:sp>
      <p:pic>
        <p:nvPicPr>
          <p:cNvPr id="6" name="Picture 5" descr="A person sitting at a desk&#10;&#10;Description automatically generated">
            <a:extLst>
              <a:ext uri="{FF2B5EF4-FFF2-40B4-BE49-F238E27FC236}">
                <a16:creationId xmlns:a16="http://schemas.microsoft.com/office/drawing/2014/main" id="{8E15438E-2530-4628-9D1B-F0085ECA9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1895" y="3161489"/>
            <a:ext cx="5100105" cy="2869659"/>
          </a:xfrm>
          <a:prstGeom prst="rect">
            <a:avLst/>
          </a:prstGeom>
        </p:spPr>
      </p:pic>
    </p:spTree>
    <p:extLst>
      <p:ext uri="{BB962C8B-B14F-4D97-AF65-F5344CB8AC3E}">
        <p14:creationId xmlns:p14="http://schemas.microsoft.com/office/powerpoint/2010/main" val="2046795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5B975-EC0B-4526-966E-8AA5996FF236}"/>
              </a:ext>
            </a:extLst>
          </p:cNvPr>
          <p:cNvSpPr>
            <a:spLocks noGrp="1"/>
          </p:cNvSpPr>
          <p:nvPr>
            <p:ph type="title"/>
          </p:nvPr>
        </p:nvSpPr>
        <p:spPr/>
        <p:txBody>
          <a:bodyPr/>
          <a:lstStyle/>
          <a:p>
            <a:r>
              <a:rPr lang="en-GB" dirty="0"/>
              <a:t>Importance of design</a:t>
            </a:r>
          </a:p>
        </p:txBody>
      </p:sp>
      <p:sp>
        <p:nvSpPr>
          <p:cNvPr id="3" name="Content Placeholder 2">
            <a:extLst>
              <a:ext uri="{FF2B5EF4-FFF2-40B4-BE49-F238E27FC236}">
                <a16:creationId xmlns:a16="http://schemas.microsoft.com/office/drawing/2014/main" id="{9F68369F-F87F-4A75-BA27-0A28CD172418}"/>
              </a:ext>
            </a:extLst>
          </p:cNvPr>
          <p:cNvSpPr>
            <a:spLocks noGrp="1"/>
          </p:cNvSpPr>
          <p:nvPr>
            <p:ph idx="1"/>
          </p:nvPr>
        </p:nvSpPr>
        <p:spPr>
          <a:xfrm>
            <a:off x="210312" y="1892807"/>
            <a:ext cx="5546252" cy="4018979"/>
          </a:xfrm>
        </p:spPr>
        <p:txBody>
          <a:bodyPr/>
          <a:lstStyle/>
          <a:p>
            <a:pPr marL="0" indent="0">
              <a:buNone/>
            </a:pPr>
            <a:r>
              <a:rPr lang="en-GB" dirty="0"/>
              <a:t>It is widely reported that 70-80% of a product’s cost is committed and defined at the conceptual design stage</a:t>
            </a:r>
          </a:p>
          <a:p>
            <a:pPr marL="0" indent="0">
              <a:buNone/>
            </a:pPr>
            <a:endParaRPr lang="en-GB" dirty="0"/>
          </a:p>
          <a:p>
            <a:pPr marL="0" indent="0">
              <a:buNone/>
            </a:pPr>
            <a:r>
              <a:rPr lang="en-GB" dirty="0"/>
              <a:t>The impact of design changes have a direct impact on costs as well as waste</a:t>
            </a:r>
          </a:p>
        </p:txBody>
      </p:sp>
      <p:pic>
        <p:nvPicPr>
          <p:cNvPr id="7" name="Picture 6">
            <a:extLst>
              <a:ext uri="{FF2B5EF4-FFF2-40B4-BE49-F238E27FC236}">
                <a16:creationId xmlns:a16="http://schemas.microsoft.com/office/drawing/2014/main" id="{DCC1F850-18C9-4DEE-AE97-6B032824A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352" y="1434021"/>
            <a:ext cx="4409491" cy="4812798"/>
          </a:xfrm>
          <a:prstGeom prst="rect">
            <a:avLst/>
          </a:prstGeom>
        </p:spPr>
      </p:pic>
    </p:spTree>
    <p:extLst>
      <p:ext uri="{BB962C8B-B14F-4D97-AF65-F5344CB8AC3E}">
        <p14:creationId xmlns:p14="http://schemas.microsoft.com/office/powerpoint/2010/main" val="566726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4BF88-B8FB-462D-8DD6-B520AA59036D}"/>
              </a:ext>
            </a:extLst>
          </p:cNvPr>
          <p:cNvSpPr>
            <a:spLocks noGrp="1"/>
          </p:cNvSpPr>
          <p:nvPr>
            <p:ph type="title"/>
          </p:nvPr>
        </p:nvSpPr>
        <p:spPr/>
        <p:txBody>
          <a:bodyPr/>
          <a:lstStyle/>
          <a:p>
            <a:r>
              <a:rPr lang="en-GB" dirty="0"/>
              <a:t>Designing out waste</a:t>
            </a:r>
          </a:p>
        </p:txBody>
      </p:sp>
      <p:graphicFrame>
        <p:nvGraphicFramePr>
          <p:cNvPr id="4" name="Content Placeholder 3">
            <a:extLst>
              <a:ext uri="{FF2B5EF4-FFF2-40B4-BE49-F238E27FC236}">
                <a16:creationId xmlns:a16="http://schemas.microsoft.com/office/drawing/2014/main" id="{2F57BDD0-ACB0-4242-8A3B-F7A45D6F2309}"/>
              </a:ext>
            </a:extLst>
          </p:cNvPr>
          <p:cNvGraphicFramePr>
            <a:graphicFrameLocks noGrp="1"/>
          </p:cNvGraphicFramePr>
          <p:nvPr>
            <p:ph idx="1"/>
            <p:extLst>
              <p:ext uri="{D42A27DB-BD31-4B8C-83A1-F6EECF244321}">
                <p14:modId xmlns:p14="http://schemas.microsoft.com/office/powerpoint/2010/main" val="2971245654"/>
              </p:ext>
            </p:extLst>
          </p:nvPr>
        </p:nvGraphicFramePr>
        <p:xfrm>
          <a:off x="4129795" y="1434021"/>
          <a:ext cx="7660128" cy="401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3D7E9936-890D-458B-A610-AB0EE69C39BD}"/>
              </a:ext>
            </a:extLst>
          </p:cNvPr>
          <p:cNvSpPr txBox="1">
            <a:spLocks/>
          </p:cNvSpPr>
          <p:nvPr/>
        </p:nvSpPr>
        <p:spPr bwMode="auto">
          <a:xfrm>
            <a:off x="249846" y="1532312"/>
            <a:ext cx="3700207" cy="401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lang="en-US" sz="2200" kern="1200" dirty="0" smtClean="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In its guide for design teams Zero Waste Scotland sets out five key principles around how to design out waste.  They are all interlinked and together can deliver reductions in waste that can be achieved at the design stage </a:t>
            </a:r>
          </a:p>
        </p:txBody>
      </p:sp>
    </p:spTree>
    <p:extLst>
      <p:ext uri="{BB962C8B-B14F-4D97-AF65-F5344CB8AC3E}">
        <p14:creationId xmlns:p14="http://schemas.microsoft.com/office/powerpoint/2010/main" val="1449789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2">
            <a:extLst>
              <a:ext uri="{FF2B5EF4-FFF2-40B4-BE49-F238E27FC236}">
                <a16:creationId xmlns:a16="http://schemas.microsoft.com/office/drawing/2014/main" id="{28332C50-64BF-4B3B-A643-C68975E10F62}"/>
              </a:ext>
            </a:extLst>
          </p:cNvPr>
          <p:cNvSpPr txBox="1">
            <a:spLocks noChangeArrowheads="1"/>
          </p:cNvSpPr>
          <p:nvPr/>
        </p:nvSpPr>
        <p:spPr bwMode="auto">
          <a:xfrm>
            <a:off x="149225" y="6135688"/>
            <a:ext cx="24765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600">
                <a:latin typeface="Arial Black" panose="020B0A04020102020204" pitchFamily="34" charset="0"/>
              </a:rPr>
              <a:t>Circular Economy</a:t>
            </a:r>
          </a:p>
          <a:p>
            <a:pPr eaLnBrk="1" hangingPunct="1"/>
            <a:r>
              <a:rPr lang="en-GB" altLang="en-US" sz="1400">
                <a:latin typeface="Arial" panose="020B0604020202020204" pitchFamily="34" charset="0"/>
                <a:cs typeface="Arial" panose="020B0604020202020204" pitchFamily="34" charset="0"/>
              </a:rPr>
              <a:t>and the Construction Sector</a:t>
            </a:r>
          </a:p>
        </p:txBody>
      </p:sp>
      <p:sp>
        <p:nvSpPr>
          <p:cNvPr id="7" name="Rectangle 6">
            <a:extLst>
              <a:ext uri="{FF2B5EF4-FFF2-40B4-BE49-F238E27FC236}">
                <a16:creationId xmlns:a16="http://schemas.microsoft.com/office/drawing/2014/main" id="{B572D7C6-9273-49E9-BEB5-613BC9B8F4DE}"/>
              </a:ext>
            </a:extLst>
          </p:cNvPr>
          <p:cNvSpPr/>
          <p:nvPr/>
        </p:nvSpPr>
        <p:spPr>
          <a:xfrm>
            <a:off x="2562225" y="6538913"/>
            <a:ext cx="9172575"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124" name="Picture 2">
            <a:extLst>
              <a:ext uri="{FF2B5EF4-FFF2-40B4-BE49-F238E27FC236}">
                <a16:creationId xmlns:a16="http://schemas.microsoft.com/office/drawing/2014/main" id="{9DEC0FAF-E06E-4F4D-95AC-3381FC82B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2713" y="6126163"/>
            <a:ext cx="5000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9">
            <a:extLst>
              <a:ext uri="{FF2B5EF4-FFF2-40B4-BE49-F238E27FC236}">
                <a16:creationId xmlns:a16="http://schemas.microsoft.com/office/drawing/2014/main" id="{F9A94602-963D-4D42-AA01-2943B4D5B248}"/>
              </a:ext>
            </a:extLst>
          </p:cNvPr>
          <p:cNvSpPr txBox="1">
            <a:spLocks noChangeArrowheads="1"/>
          </p:cNvSpPr>
          <p:nvPr/>
        </p:nvSpPr>
        <p:spPr bwMode="auto">
          <a:xfrm>
            <a:off x="149225" y="504825"/>
            <a:ext cx="113934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4800">
                <a:latin typeface="Arial Black" panose="020B0A04020102020204" pitchFamily="34" charset="0"/>
              </a:rPr>
              <a:t>Workshop1 – Stakeholder relationships</a:t>
            </a:r>
          </a:p>
        </p:txBody>
      </p:sp>
      <p:sp>
        <p:nvSpPr>
          <p:cNvPr id="5126" name="TextBox 5">
            <a:extLst>
              <a:ext uri="{FF2B5EF4-FFF2-40B4-BE49-F238E27FC236}">
                <a16:creationId xmlns:a16="http://schemas.microsoft.com/office/drawing/2014/main" id="{BD657FB2-71EE-460F-9221-968A2902066D}"/>
              </a:ext>
            </a:extLst>
          </p:cNvPr>
          <p:cNvSpPr txBox="1">
            <a:spLocks noChangeArrowheads="1"/>
          </p:cNvSpPr>
          <p:nvPr/>
        </p:nvSpPr>
        <p:spPr bwMode="auto">
          <a:xfrm>
            <a:off x="325438" y="2173288"/>
            <a:ext cx="10883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400">
                <a:latin typeface="Arial" panose="020B0604020202020204" pitchFamily="34" charset="0"/>
                <a:cs typeface="Arial" panose="020B0604020202020204" pitchFamily="34" charset="0"/>
              </a:rPr>
              <a:t>The RIBA plan of work provides a useful description of the construction process.  However, one key message is that stakeholders need to be brought together, as early as possible to ensure efficiency in the construction process</a:t>
            </a:r>
          </a:p>
        </p:txBody>
      </p:sp>
      <p:pic>
        <p:nvPicPr>
          <p:cNvPr id="5127" name="Picture 1">
            <a:extLst>
              <a:ext uri="{FF2B5EF4-FFF2-40B4-BE49-F238E27FC236}">
                <a16:creationId xmlns:a16="http://schemas.microsoft.com/office/drawing/2014/main" id="{F80ABC18-C2F4-4FFF-AEC2-8B383A3F8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5888" y="3421063"/>
            <a:ext cx="91360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7">
            <a:extLst>
              <a:ext uri="{FF2B5EF4-FFF2-40B4-BE49-F238E27FC236}">
                <a16:creationId xmlns:a16="http://schemas.microsoft.com/office/drawing/2014/main" id="{EFE6F02D-290B-4331-8328-F0081F2B2DD8}"/>
              </a:ext>
            </a:extLst>
          </p:cNvPr>
          <p:cNvSpPr txBox="1">
            <a:spLocks noChangeArrowheads="1"/>
          </p:cNvSpPr>
          <p:nvPr/>
        </p:nvSpPr>
        <p:spPr bwMode="auto">
          <a:xfrm>
            <a:off x="325438" y="4579938"/>
            <a:ext cx="10883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400" dirty="0">
                <a:latin typeface="Arial" panose="020B0604020202020204" pitchFamily="34" charset="0"/>
                <a:cs typeface="Arial" panose="020B0604020202020204" pitchFamily="34" charset="0"/>
              </a:rPr>
              <a:t>Task – define who the key stakeholders and their role in the process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shop 2.pptx" id="{0C1E6425-80D6-44C7-BB14-04FB14B99BC2}" vid="{062C464D-B48C-43DF-9B70-42862A03ED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Workshop 2</Template>
  <TotalTime>873</TotalTime>
  <Words>1373</Words>
  <Application>Microsoft Office PowerPoint</Application>
  <PresentationFormat>Widescreen</PresentationFormat>
  <Paragraphs>129</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Calibri Light</vt:lpstr>
      <vt:lpstr>Office Theme</vt:lpstr>
      <vt:lpstr>PowerPoint Presentation</vt:lpstr>
      <vt:lpstr>Workshop 1 Reduce, reuse, recycle</vt:lpstr>
      <vt:lpstr>Why does waste occur?</vt:lpstr>
      <vt:lpstr>Why does waste occur?</vt:lpstr>
      <vt:lpstr>Why does waste occur?</vt:lpstr>
      <vt:lpstr>Opportunities to improve</vt:lpstr>
      <vt:lpstr>Importance of design</vt:lpstr>
      <vt:lpstr>Designing out waste</vt:lpstr>
      <vt:lpstr>PowerPoint Presentation</vt:lpstr>
      <vt:lpstr>PowerPoint Presentation</vt:lpstr>
      <vt:lpstr>Opportunities</vt:lpstr>
      <vt:lpstr>Opportunities</vt:lpstr>
      <vt:lpstr>Conclusion</vt:lpstr>
    </vt:vector>
  </TitlesOfParts>
  <Company>City of Glasgow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Baird, Jim</dc:creator>
  <cp:lastModifiedBy>Jim Baird</cp:lastModifiedBy>
  <cp:revision>31</cp:revision>
  <dcterms:created xsi:type="dcterms:W3CDTF">2019-08-13T08:04:28Z</dcterms:created>
  <dcterms:modified xsi:type="dcterms:W3CDTF">2020-09-30T12:59:44Z</dcterms:modified>
</cp:coreProperties>
</file>