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85" r:id="rId5"/>
    <p:sldId id="287" r:id="rId6"/>
    <p:sldId id="292" r:id="rId7"/>
    <p:sldId id="291" r:id="rId8"/>
    <p:sldId id="294" r:id="rId9"/>
    <p:sldId id="293" r:id="rId10"/>
    <p:sldId id="295" r:id="rId11"/>
  </p:sldIdLst>
  <p:sldSz cx="12192000" cy="6858000"/>
  <p:notesSz cx="6858000" cy="9144000"/>
  <p:embeddedFontLst>
    <p:embeddedFont>
      <p:font typeface="Arial Black" panose="020B0604020202020204" pitchFamily="34" charset="0"/>
      <p:regular r:id="rId13"/>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7jLfsdfeQnWwGFyXKvpxwjx+D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45" autoAdjust="0"/>
  </p:normalViewPr>
  <p:slideViewPr>
    <p:cSldViewPr snapToGrid="0">
      <p:cViewPr varScale="1">
        <p:scale>
          <a:sx n="58" d="100"/>
          <a:sy n="58" d="100"/>
        </p:scale>
        <p:origin x="21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dirty="0"/>
              <a:t>This workshop is brings together 3 new areas of innovation for the construction sector that are relevant to the implementation of a circular economy. These concepts are highly innovative and are likely to bring about significant change to the construction sector not just in relation to waste management and resource efficiency but also in the broader efficiency and delivery of construction projects. </a:t>
            </a:r>
            <a:br>
              <a:rPr lang="en-GB" dirty="0"/>
            </a:br>
            <a:endParaRPr lang="en-GB" dirty="0"/>
          </a:p>
          <a:p>
            <a:pPr marL="0" lvl="0" indent="0" algn="l" rtl="0">
              <a:spcBef>
                <a:spcPts val="0"/>
              </a:spcBef>
              <a:spcAft>
                <a:spcPts val="0"/>
              </a:spcAft>
              <a:buClr>
                <a:schemeClr val="dk1"/>
              </a:buClr>
              <a:buSzPts val="1200"/>
              <a:buFont typeface="Arial"/>
              <a:buNone/>
            </a:pPr>
            <a:r>
              <a:rPr lang="en-GB" dirty="0"/>
              <a:t>They are </a:t>
            </a:r>
            <a:br>
              <a:rPr lang="en-GB" dirty="0"/>
            </a:br>
            <a:r>
              <a:rPr lang="en-GB" dirty="0"/>
              <a:t>	modular design and build </a:t>
            </a:r>
            <a:br>
              <a:rPr lang="en-GB" dirty="0"/>
            </a:br>
            <a:r>
              <a:rPr lang="en-GB" dirty="0"/>
              <a:t>	building information management or BIM and </a:t>
            </a:r>
          </a:p>
          <a:p>
            <a:pPr marL="0" lvl="0" indent="0" algn="l" rtl="0">
              <a:spcBef>
                <a:spcPts val="360"/>
              </a:spcBef>
              <a:spcAft>
                <a:spcPts val="0"/>
              </a:spcAft>
              <a:buClr>
                <a:schemeClr val="dk1"/>
              </a:buClr>
              <a:buSzPts val="1200"/>
              <a:buFont typeface="Arial"/>
              <a:buNone/>
            </a:pPr>
            <a:r>
              <a:rPr lang="en-GB" dirty="0"/>
              <a:t>	Scope for greater refurbishment and viewing buildings as layers with different time frames.</a:t>
            </a:r>
          </a:p>
          <a:p>
            <a:pPr marL="0" lvl="0" indent="0" algn="l" rtl="0">
              <a:spcBef>
                <a:spcPts val="360"/>
              </a:spcBef>
              <a:spcAft>
                <a:spcPts val="0"/>
              </a:spcAft>
              <a:buClr>
                <a:schemeClr val="dk1"/>
              </a:buClr>
              <a:buSzPts val="1200"/>
              <a:buFont typeface="Arial"/>
              <a:buNone/>
            </a:pPr>
            <a:br>
              <a:rPr lang="en-GB" dirty="0"/>
            </a:br>
            <a:r>
              <a:rPr lang="en-GB" dirty="0"/>
              <a:t>This workshop focusses on refurbishment and how we might begin to think of a construction project as a series of layers, each with their own lifespan.</a:t>
            </a: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There's a reasonable case to make that the construction sector has not been the most innovative of industries over the past 20 years. Contrast that with the manufacturing sector, such as car manufacture or aircraft build.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So it’s worth considering why this should be so before starting the workshop.  Let's give some thought to why the sector has been slow to innovate, embrace technology and apply new ways of working.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At this point give the students the opportunity to think this through.  There will be a number of reasons for this.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One might be that the sector operates on site and little scope for automation or standardisation.</a:t>
            </a:r>
            <a:endParaRPr dirty="0"/>
          </a:p>
          <a:p>
            <a:pPr marL="0" lvl="0" indent="0" algn="l" rtl="0">
              <a:spcBef>
                <a:spcPts val="360"/>
              </a:spcBef>
              <a:spcAft>
                <a:spcPts val="0"/>
              </a:spcAft>
              <a:buNone/>
            </a:pPr>
            <a:r>
              <a:rPr lang="en-GB" dirty="0"/>
              <a:t>Another is the  that the sector is very labour intensive sector and the opportunity to improve this </a:t>
            </a:r>
            <a:endParaRPr dirty="0"/>
          </a:p>
          <a:p>
            <a:pPr marL="0" lvl="0" indent="0" algn="l" rtl="0">
              <a:spcBef>
                <a:spcPts val="360"/>
              </a:spcBef>
              <a:spcAft>
                <a:spcPts val="0"/>
              </a:spcAft>
              <a:buNone/>
            </a:pPr>
            <a:r>
              <a:rPr lang="en-GB" dirty="0"/>
              <a:t>A third reason might be the way the sector operates with different stakeholders with different areas of responsibility,  and as we have seen, often the planning, design and build process is inhibited by the relationships between the different stakeholders.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So lets look at some of the innovation practices that are taking place – that may have an impact on the extend to which the sector can become circular.</a:t>
            </a:r>
            <a:endParaRPr dirty="0"/>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9" name="Google Shape;37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It is estimated 50% of all construction work carried out involves repair or refurbishment. 
So in any project has an existing </a:t>
            </a:r>
            <a:r>
              <a:rPr lang="en-GB" dirty="0" err="1"/>
              <a:t>structure,often</a:t>
            </a:r>
            <a:r>
              <a:rPr lang="en-GB" dirty="0"/>
              <a:t> the immediate assumption is 2 Demolish the building and start afresh with a new structure. Building layers challenges this approach by introducing the concept that building's consists of layers on these individual layers can be removed at different stages in the project life cycle.
The approach is not new the most recent revision to the icy demolition protocol challenges us to consider If the opportunity exists to </a:t>
            </a:r>
            <a:r>
              <a:rPr lang="en-GB" dirty="0" err="1"/>
              <a:t>to</a:t>
            </a:r>
            <a:r>
              <a:rPr lang="en-GB" dirty="0"/>
              <a:t> reuse components or the existing a building. </a:t>
            </a:r>
            <a:endParaRPr dirty="0"/>
          </a:p>
        </p:txBody>
      </p:sp>
      <p:sp>
        <p:nvSpPr>
          <p:cNvPr id="390" name="Google Shape;3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a circular economy perspective refurbishment open existing building makes sense it clearly generates less waste and avoid the use of new materials and in keeping with the principles of the circular economy keeps the materials in the economic cycle for longer.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741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 useful way of thinking about refurbishment is to consider the building as a number of layers. </a:t>
            </a:r>
          </a:p>
          <a:p>
            <a:pPr marL="0" lvl="0" indent="0" algn="l" rtl="0">
              <a:spcBef>
                <a:spcPts val="360"/>
              </a:spcBef>
              <a:spcAft>
                <a:spcPts val="0"/>
              </a:spcAft>
              <a:buNone/>
            </a:pPr>
            <a:r>
              <a:rPr lang="en-GB" dirty="0"/>
              <a:t>
Each layer has its own expected lifetime, with the figure illustrating what we mean .
First buildings will always have a structure, which provides structural integrity and not expected to change during the building’s life. 
The building will also have skin or a façade. With services such as ventilations water supply electrical systems as another layer. 
Within the building there will be petitioning and separation of rooms which we can refer to as scenery. 
Finally we have stuff – furniture, office equipment etc to create an office space or a working environment. 
It follows that stuff and office equipment will have the shortest life span and the scope for repositioning and changing the layout of rooms within a building services can be replaced the facade of the skin of the building can also be replaced in modernised but the structure after remaining tight for the longest period. </a:t>
            </a:r>
            <a:endParaRPr dirty="0"/>
          </a:p>
        </p:txBody>
      </p:sp>
      <p:sp>
        <p:nvSpPr>
          <p:cNvPr id="390" name="Google Shape;3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discussion point the students should be asked to give thought as to who from the key stakeholders might be responsible for bringing the opportunity of bringing refurbishment on the building layer approach in 2 consideration.</a:t>
            </a:r>
          </a:p>
          <a:p>
            <a:endParaRPr lang="en-GB" dirty="0"/>
          </a:p>
          <a:p>
            <a:r>
              <a:rPr lang="en-GB" dirty="0"/>
              <a:t>The most obvious stakeholder will be the client, who may consider the approach Having good environmental credentials, or it may indeed be cheaper to refurbish than to rebuild .</a:t>
            </a:r>
          </a:p>
          <a:p>
            <a:endParaRPr lang="en-GB" dirty="0"/>
          </a:p>
          <a:p>
            <a:r>
              <a:rPr lang="en-GB" dirty="0"/>
              <a:t>The designer all the contractor may have built up considerable Experience around refurbishment and may offer this option. 
However there may be the opportunity to take the long term view at the design stage, and have the designer purposely design the building with layers in mind.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49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THe</a:t>
            </a:r>
            <a:r>
              <a:rPr lang="en-GB" dirty="0"/>
              <a:t> Angel Building is a major development in London, but illustrates the opportunity to repurpose an existing building and </a:t>
            </a:r>
            <a:r>
              <a:rPr lang="en-GB" dirty="0" err="1"/>
              <a:t>intergrate</a:t>
            </a:r>
            <a:r>
              <a:rPr lang="en-GB" dirty="0"/>
              <a:t> its features into a new working space.  The students should check out the link which  describes the history of the development.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389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4800">
                <a:solidFill>
                  <a:schemeClr val="dk1"/>
                </a:solidFill>
                <a:latin typeface="Arial Black"/>
                <a:ea typeface="Arial Black"/>
                <a:cs typeface="Arial Black"/>
                <a:sym typeface="Arial Black"/>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210312" y="1892807"/>
            <a:ext cx="11216640" cy="4018979"/>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000"/>
              </a:spcBef>
              <a:spcAft>
                <a:spcPts val="0"/>
              </a:spcAft>
              <a:buClr>
                <a:schemeClr val="dk1"/>
              </a:buClr>
              <a:buSzPts val="2200"/>
              <a:buChar char="•"/>
              <a:defRPr sz="22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6"/>
          <p:cNvPicPr preferRelativeResize="0"/>
          <p:nvPr/>
        </p:nvPicPr>
        <p:blipFill rotWithShape="1">
          <a:blip r:embed="rId2">
            <a:alphaModFix/>
          </a:blip>
          <a:srcRect/>
          <a:stretch/>
        </p:blipFill>
        <p:spPr>
          <a:xfrm>
            <a:off x="70104" y="6056601"/>
            <a:ext cx="2511770" cy="627942"/>
          </a:xfrm>
          <a:prstGeom prst="rect">
            <a:avLst/>
          </a:prstGeom>
          <a:noFill/>
          <a:ln>
            <a:noFill/>
          </a:ln>
        </p:spPr>
      </p:pic>
      <p:pic>
        <p:nvPicPr>
          <p:cNvPr id="30" name="Google Shape;30;p36"/>
          <p:cNvPicPr preferRelativeResize="0"/>
          <p:nvPr/>
        </p:nvPicPr>
        <p:blipFill rotWithShape="1">
          <a:blip r:embed="rId3">
            <a:alphaModFix/>
          </a:blip>
          <a:srcRect/>
          <a:stretch/>
        </p:blipFill>
        <p:spPr>
          <a:xfrm>
            <a:off x="2514189" y="6056601"/>
            <a:ext cx="9467909" cy="518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 name="Google Shape;66;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ahmm.co.uk/assets/lib/2019/09/12/Angel%20Building%20Press%20Pack%20revised-compressed.pd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 descr="A picture containing sky, train&#10;&#10;Description automatically generated"/>
          <p:cNvPicPr preferRelativeResize="0"/>
          <p:nvPr/>
        </p:nvPicPr>
        <p:blipFill rotWithShape="1">
          <a:blip r:embed="rId3">
            <a:alphaModFix/>
          </a:blip>
          <a:srcRect/>
          <a:stretch/>
        </p:blipFill>
        <p:spPr>
          <a:xfrm>
            <a:off x="177" y="0"/>
            <a:ext cx="12191645" cy="6858000"/>
          </a:xfrm>
          <a:prstGeom prst="rect">
            <a:avLst/>
          </a:prstGeom>
          <a:noFill/>
          <a:ln>
            <a:noFill/>
          </a:ln>
        </p:spPr>
      </p:pic>
      <p:sp>
        <p:nvSpPr>
          <p:cNvPr id="88" name="Google Shape;88;p1"/>
          <p:cNvSpPr txBox="1"/>
          <p:nvPr/>
        </p:nvSpPr>
        <p:spPr>
          <a:xfrm>
            <a:off x="115889" y="3175"/>
            <a:ext cx="5498528" cy="341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b="0" i="0" u="none" strike="noStrike" cap="none">
                <a:solidFill>
                  <a:schemeClr val="lt1"/>
                </a:solidFill>
                <a:latin typeface="Arial Black"/>
                <a:ea typeface="Arial Black"/>
                <a:cs typeface="Arial Black"/>
                <a:sym typeface="Arial Black"/>
              </a:rPr>
              <a:t>Circular Economy </a:t>
            </a:r>
            <a:endParaRPr/>
          </a:p>
          <a:p>
            <a:pPr marL="0" marR="0" lvl="0" indent="0" algn="l" rtl="0">
              <a:spcBef>
                <a:spcPts val="0"/>
              </a:spcBef>
              <a:spcAft>
                <a:spcPts val="0"/>
              </a:spcAft>
              <a:buNone/>
            </a:pPr>
            <a:r>
              <a:rPr lang="en-GB" sz="4800" b="0" i="0" u="none" strike="noStrike" cap="none">
                <a:solidFill>
                  <a:schemeClr val="lt1"/>
                </a:solidFill>
                <a:latin typeface="Arial"/>
                <a:ea typeface="Arial"/>
                <a:cs typeface="Arial"/>
                <a:sym typeface="Arial"/>
              </a:rPr>
              <a:t>&amp; the Construction </a:t>
            </a:r>
            <a:endParaRPr/>
          </a:p>
          <a:p>
            <a:pPr marL="0" marR="0" lvl="0" indent="0" algn="l" rtl="0">
              <a:spcBef>
                <a:spcPts val="0"/>
              </a:spcBef>
              <a:spcAft>
                <a:spcPts val="0"/>
              </a:spcAft>
              <a:buNone/>
            </a:pPr>
            <a:r>
              <a:rPr lang="en-GB" sz="4800" b="0" i="0" u="none" strike="noStrike" cap="none">
                <a:solidFill>
                  <a:schemeClr val="lt1"/>
                </a:solidFill>
                <a:latin typeface="Arial"/>
                <a:ea typeface="Arial"/>
                <a:cs typeface="Arial"/>
                <a:sym typeface="Arial"/>
              </a:rPr>
              <a:t>Sector</a:t>
            </a:r>
            <a:endParaRPr/>
          </a:p>
        </p:txBody>
      </p:sp>
      <p:pic>
        <p:nvPicPr>
          <p:cNvPr id="89" name="Google Shape;89;p1"/>
          <p:cNvPicPr preferRelativeResize="0"/>
          <p:nvPr/>
        </p:nvPicPr>
        <p:blipFill rotWithShape="1">
          <a:blip r:embed="rId4">
            <a:alphaModFix/>
          </a:blip>
          <a:srcRect/>
          <a:stretch/>
        </p:blipFill>
        <p:spPr>
          <a:xfrm>
            <a:off x="0" y="6165850"/>
            <a:ext cx="2454275" cy="692150"/>
          </a:xfrm>
          <a:prstGeom prst="rect">
            <a:avLst/>
          </a:prstGeom>
          <a:noFill/>
          <a:ln>
            <a:noFill/>
          </a:ln>
        </p:spPr>
      </p:pic>
      <p:pic>
        <p:nvPicPr>
          <p:cNvPr id="90" name="Google Shape;90;p1"/>
          <p:cNvPicPr preferRelativeResize="0"/>
          <p:nvPr/>
        </p:nvPicPr>
        <p:blipFill rotWithShape="1">
          <a:blip r:embed="rId5">
            <a:alphaModFix/>
          </a:blip>
          <a:srcRect/>
          <a:stretch/>
        </p:blipFill>
        <p:spPr>
          <a:xfrm>
            <a:off x="2741613" y="6165850"/>
            <a:ext cx="1225550" cy="692150"/>
          </a:xfrm>
          <a:prstGeom prst="rect">
            <a:avLst/>
          </a:prstGeom>
          <a:noFill/>
          <a:ln>
            <a:noFill/>
          </a:ln>
        </p:spPr>
      </p:pic>
      <p:pic>
        <p:nvPicPr>
          <p:cNvPr id="91" name="Google Shape;91;p1"/>
          <p:cNvPicPr preferRelativeResize="0"/>
          <p:nvPr/>
        </p:nvPicPr>
        <p:blipFill rotWithShape="1">
          <a:blip r:embed="rId6">
            <a:alphaModFix/>
          </a:blip>
          <a:srcRect/>
          <a:stretch/>
        </p:blipFill>
        <p:spPr>
          <a:xfrm>
            <a:off x="4293045" y="6172200"/>
            <a:ext cx="773112" cy="69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2EA7-EA71-4332-BDC2-D54F68AD72EB}"/>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25E5D657-2CE3-4B56-A2FD-D675854C946D}"/>
              </a:ext>
            </a:extLst>
          </p:cNvPr>
          <p:cNvSpPr>
            <a:spLocks noGrp="1"/>
          </p:cNvSpPr>
          <p:nvPr>
            <p:ph type="body" idx="1"/>
          </p:nvPr>
        </p:nvSpPr>
        <p:spPr>
          <a:xfrm>
            <a:off x="210312" y="1892807"/>
            <a:ext cx="7409688" cy="4018979"/>
          </a:xfrm>
        </p:spPr>
        <p:txBody>
          <a:bodyPr/>
          <a:lstStyle/>
          <a:p>
            <a:r>
              <a:rPr lang="en-GB" dirty="0"/>
              <a:t>Workshop describes the opportunity for refurbishment and taking the building layer approach, likely to have an impact in the future evolution of the construction sector.</a:t>
            </a:r>
          </a:p>
          <a:p>
            <a:endParaRPr lang="en-GB" dirty="0"/>
          </a:p>
          <a:p>
            <a:r>
              <a:rPr lang="en-GB"/>
              <a:t>Refurbishment has </a:t>
            </a:r>
            <a:r>
              <a:rPr lang="en-GB" dirty="0"/>
              <a:t>an important role to play in the realisation of a circular construction sector, designing out waste, and building better buildings of high quality and importantly – built to last.</a:t>
            </a:r>
          </a:p>
        </p:txBody>
      </p:sp>
      <p:pic>
        <p:nvPicPr>
          <p:cNvPr id="5" name="Picture 4" descr="A view of a city&#10;&#10;Description automatically generated">
            <a:extLst>
              <a:ext uri="{FF2B5EF4-FFF2-40B4-BE49-F238E27FC236}">
                <a16:creationId xmlns:a16="http://schemas.microsoft.com/office/drawing/2014/main" id="{A7FFF30F-9F13-4CCB-8C48-5C0145F29514}"/>
              </a:ext>
            </a:extLst>
          </p:cNvPr>
          <p:cNvPicPr>
            <a:picLocks noChangeAspect="1"/>
          </p:cNvPicPr>
          <p:nvPr/>
        </p:nvPicPr>
        <p:blipFill>
          <a:blip r:embed="rId2"/>
          <a:stretch>
            <a:fillRect/>
          </a:stretch>
        </p:blipFill>
        <p:spPr>
          <a:xfrm>
            <a:off x="8576014" y="0"/>
            <a:ext cx="3615986" cy="5423979"/>
          </a:xfrm>
          <a:prstGeom prst="rect">
            <a:avLst/>
          </a:prstGeom>
        </p:spPr>
      </p:pic>
    </p:spTree>
    <p:extLst>
      <p:ext uri="{BB962C8B-B14F-4D97-AF65-F5344CB8AC3E}">
        <p14:creationId xmlns:p14="http://schemas.microsoft.com/office/powerpoint/2010/main" val="219520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149225" y="6135688"/>
            <a:ext cx="2476500" cy="5540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Black"/>
                <a:ea typeface="Arial Black"/>
                <a:cs typeface="Arial Black"/>
                <a:sym typeface="Arial Black"/>
              </a:rPr>
              <a:t>Circular Economy</a:t>
            </a:r>
            <a:endParaRPr/>
          </a:p>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and the Construction Sector</a:t>
            </a:r>
            <a:endParaRPr/>
          </a:p>
        </p:txBody>
      </p:sp>
      <p:sp>
        <p:nvSpPr>
          <p:cNvPr id="98" name="Google Shape;98;p2"/>
          <p:cNvSpPr/>
          <p:nvPr/>
        </p:nvSpPr>
        <p:spPr>
          <a:xfrm>
            <a:off x="2562225" y="6538913"/>
            <a:ext cx="9172575" cy="46037"/>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1542713" y="6126163"/>
            <a:ext cx="500062" cy="517525"/>
          </a:xfrm>
          <a:prstGeom prst="rect">
            <a:avLst/>
          </a:prstGeom>
          <a:noFill/>
          <a:ln>
            <a:noFill/>
          </a:ln>
        </p:spPr>
      </p:pic>
      <p:sp>
        <p:nvSpPr>
          <p:cNvPr id="100" name="Google Shape;100;p2"/>
          <p:cNvSpPr txBox="1"/>
          <p:nvPr/>
        </p:nvSpPr>
        <p:spPr>
          <a:xfrm>
            <a:off x="149225" y="504825"/>
            <a:ext cx="113934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0" i="0" u="none" strike="noStrike" cap="none" dirty="0">
                <a:solidFill>
                  <a:schemeClr val="dk1"/>
                </a:solidFill>
                <a:latin typeface="Arial Black"/>
                <a:ea typeface="Arial Black"/>
                <a:cs typeface="Arial Black"/>
                <a:sym typeface="Arial Black"/>
              </a:rPr>
              <a:t>Workshop 3 – Innovation and the </a:t>
            </a:r>
            <a:endParaRPr dirty="0"/>
          </a:p>
          <a:p>
            <a:pPr marL="0" marR="0" lvl="0" indent="0" algn="l" rtl="0">
              <a:spcBef>
                <a:spcPts val="0"/>
              </a:spcBef>
              <a:spcAft>
                <a:spcPts val="0"/>
              </a:spcAft>
              <a:buNone/>
            </a:pPr>
            <a:r>
              <a:rPr lang="en-GB" sz="4800" b="0" i="0" u="none" strike="noStrike" cap="none" dirty="0">
                <a:solidFill>
                  <a:schemeClr val="dk1"/>
                </a:solidFill>
                <a:latin typeface="Arial Black"/>
                <a:ea typeface="Arial Black"/>
                <a:cs typeface="Arial Black"/>
                <a:sym typeface="Arial Black"/>
              </a:rPr>
              <a:t>Circular Economy </a:t>
            </a:r>
            <a:endParaRPr dirty="0"/>
          </a:p>
        </p:txBody>
      </p:sp>
      <p:sp>
        <p:nvSpPr>
          <p:cNvPr id="101" name="Google Shape;101;p2"/>
          <p:cNvSpPr txBox="1"/>
          <p:nvPr/>
        </p:nvSpPr>
        <p:spPr>
          <a:xfrm>
            <a:off x="404019" y="2228671"/>
            <a:ext cx="108839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This Workshop is part of a group of three short workshops which highlight three areas of innovation in the construction sector that offers the additional benefit of making the sector more circular. The three areas are:</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Modular Design and Build</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Building Information Management</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GB" sz="2400" b="1" i="0" u="none" strike="noStrike" cap="none" dirty="0">
                <a:solidFill>
                  <a:schemeClr val="dk1"/>
                </a:solidFill>
                <a:latin typeface="Arial"/>
                <a:ea typeface="Arial"/>
                <a:cs typeface="Arial"/>
                <a:sym typeface="Arial"/>
              </a:rPr>
              <a:t>Refurbishment and Building Layers</a:t>
            </a:r>
            <a:endParaRPr b="1"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49225" y="6135688"/>
            <a:ext cx="2476500" cy="5540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Black"/>
                <a:ea typeface="Arial Black"/>
                <a:cs typeface="Arial Black"/>
                <a:sym typeface="Arial Black"/>
              </a:rPr>
              <a:t>Circular Economy</a:t>
            </a:r>
            <a:endParaRPr/>
          </a:p>
          <a:p>
            <a:pPr marL="0" marR="0" lvl="0" indent="0" algn="l" rtl="0">
              <a:spcBef>
                <a:spcPts val="0"/>
              </a:spcBef>
              <a:spcAft>
                <a:spcPts val="0"/>
              </a:spcAft>
              <a:buNone/>
            </a:pPr>
            <a:r>
              <a:rPr lang="en-GB" sz="1400" b="0" i="0" u="none" strike="noStrike" cap="none">
                <a:solidFill>
                  <a:schemeClr val="dk1"/>
                </a:solidFill>
                <a:latin typeface="Arial"/>
                <a:ea typeface="Arial"/>
                <a:cs typeface="Arial"/>
                <a:sym typeface="Arial"/>
              </a:rPr>
              <a:t>and the Construction Sector</a:t>
            </a:r>
            <a:endParaRPr/>
          </a:p>
        </p:txBody>
      </p:sp>
      <p:sp>
        <p:nvSpPr>
          <p:cNvPr id="108" name="Google Shape;108;p3"/>
          <p:cNvSpPr/>
          <p:nvPr/>
        </p:nvSpPr>
        <p:spPr>
          <a:xfrm>
            <a:off x="2562225" y="6538913"/>
            <a:ext cx="9172575" cy="46037"/>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3"/>
          <p:cNvPicPr preferRelativeResize="0"/>
          <p:nvPr/>
        </p:nvPicPr>
        <p:blipFill rotWithShape="1">
          <a:blip r:embed="rId3">
            <a:alphaModFix/>
          </a:blip>
          <a:srcRect/>
          <a:stretch/>
        </p:blipFill>
        <p:spPr>
          <a:xfrm>
            <a:off x="11542713" y="6126163"/>
            <a:ext cx="500062" cy="517525"/>
          </a:xfrm>
          <a:prstGeom prst="rect">
            <a:avLst/>
          </a:prstGeom>
          <a:noFill/>
          <a:ln>
            <a:noFill/>
          </a:ln>
        </p:spPr>
      </p:pic>
      <p:sp>
        <p:nvSpPr>
          <p:cNvPr id="110" name="Google Shape;110;p3"/>
          <p:cNvSpPr txBox="1"/>
          <p:nvPr/>
        </p:nvSpPr>
        <p:spPr>
          <a:xfrm>
            <a:off x="149225" y="504825"/>
            <a:ext cx="1139348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0" i="0" u="none" strike="noStrike" cap="none">
                <a:solidFill>
                  <a:schemeClr val="dk1"/>
                </a:solidFill>
                <a:latin typeface="Arial Black"/>
                <a:ea typeface="Arial Black"/>
                <a:cs typeface="Arial Black"/>
                <a:sym typeface="Arial Black"/>
              </a:rPr>
              <a:t>Innovation and the </a:t>
            </a:r>
            <a:br>
              <a:rPr lang="en-GB" sz="4800" b="0" i="0" u="none" strike="noStrike" cap="none">
                <a:solidFill>
                  <a:schemeClr val="dk1"/>
                </a:solidFill>
                <a:latin typeface="Arial Black"/>
                <a:ea typeface="Arial Black"/>
                <a:cs typeface="Arial Black"/>
                <a:sym typeface="Arial Black"/>
              </a:rPr>
            </a:br>
            <a:r>
              <a:rPr lang="en-GB" sz="4800" b="0" i="0" u="none" strike="noStrike" cap="none">
                <a:solidFill>
                  <a:schemeClr val="dk1"/>
                </a:solidFill>
                <a:latin typeface="Arial Black"/>
                <a:ea typeface="Arial Black"/>
                <a:cs typeface="Arial Black"/>
                <a:sym typeface="Arial Black"/>
              </a:rPr>
              <a:t>Circular Economy </a:t>
            </a:r>
            <a:endParaRPr/>
          </a:p>
        </p:txBody>
      </p:sp>
      <p:sp>
        <p:nvSpPr>
          <p:cNvPr id="111" name="Google Shape;111;p3"/>
          <p:cNvSpPr txBox="1"/>
          <p:nvPr/>
        </p:nvSpPr>
        <p:spPr>
          <a:xfrm>
            <a:off x="404019" y="2228671"/>
            <a:ext cx="677050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The construction sector is conservative, where innovation has been slow over the past 20 years.  Contrast developments in the manufacturing sector.</a:t>
            </a:r>
            <a:endParaRPr dirty="0"/>
          </a:p>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GB" sz="2400" b="1" i="0" u="none" strike="noStrike" cap="none" dirty="0">
                <a:solidFill>
                  <a:schemeClr val="dk1"/>
                </a:solidFill>
                <a:latin typeface="Arial"/>
                <a:ea typeface="Arial"/>
                <a:cs typeface="Arial"/>
                <a:sym typeface="Arial"/>
              </a:rPr>
              <a:t>Task:  </a:t>
            </a:r>
            <a:r>
              <a:rPr lang="en-GB" sz="2400" i="0" u="none" strike="noStrike" cap="none" dirty="0">
                <a:solidFill>
                  <a:schemeClr val="dk1"/>
                </a:solidFill>
                <a:latin typeface="Arial"/>
                <a:ea typeface="Arial"/>
                <a:cs typeface="Arial"/>
                <a:sym typeface="Arial"/>
              </a:rPr>
              <a:t>Before starting this workshop think why has the sector been slow to innovate and develop new ways of working</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pic>
        <p:nvPicPr>
          <p:cNvPr id="112" name="Google Shape;112;p3" descr="A picture containing indoor, fence, building&#10;&#10;Description automatically generated"/>
          <p:cNvPicPr preferRelativeResize="0"/>
          <p:nvPr/>
        </p:nvPicPr>
        <p:blipFill rotWithShape="1">
          <a:blip r:embed="rId4">
            <a:alphaModFix/>
          </a:blip>
          <a:srcRect/>
          <a:stretch/>
        </p:blipFill>
        <p:spPr>
          <a:xfrm>
            <a:off x="7409671" y="0"/>
            <a:ext cx="4782329" cy="3575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30" descr="A picture containing building, ground, yellow, outdoor&#10;&#10;Description automatically generated"/>
          <p:cNvPicPr preferRelativeResize="0"/>
          <p:nvPr/>
        </p:nvPicPr>
        <p:blipFill rotWithShape="1">
          <a:blip r:embed="rId3">
            <a:alphaModFix/>
          </a:blip>
          <a:srcRect/>
          <a:stretch/>
        </p:blipFill>
        <p:spPr>
          <a:xfrm>
            <a:off x="0" y="1390"/>
            <a:ext cx="12194472" cy="6856610"/>
          </a:xfrm>
          <a:prstGeom prst="rect">
            <a:avLst/>
          </a:prstGeom>
          <a:noFill/>
          <a:ln>
            <a:noFill/>
          </a:ln>
        </p:spPr>
      </p:pic>
      <p:sp>
        <p:nvSpPr>
          <p:cNvPr id="382" name="Google Shape;382;p30"/>
          <p:cNvSpPr txBox="1">
            <a:spLocks noGrp="1"/>
          </p:cNvSpPr>
          <p:nvPr>
            <p:ph type="title"/>
          </p:nvPr>
        </p:nvSpPr>
        <p:spPr>
          <a:xfrm>
            <a:off x="175846" y="165833"/>
            <a:ext cx="1166446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4800">
                <a:solidFill>
                  <a:schemeClr val="lt1"/>
                </a:solidFill>
                <a:latin typeface="Arial Black"/>
                <a:ea typeface="Arial Black"/>
                <a:cs typeface="Arial Black"/>
                <a:sym typeface="Arial Black"/>
              </a:rPr>
              <a:t>Building Layers</a:t>
            </a:r>
            <a:br>
              <a:rPr lang="en-GB" sz="4800">
                <a:solidFill>
                  <a:schemeClr val="lt1"/>
                </a:solidFill>
                <a:latin typeface="Arial Black"/>
                <a:ea typeface="Arial Black"/>
                <a:cs typeface="Arial Black"/>
                <a:sym typeface="Arial Black"/>
              </a:rPr>
            </a:br>
            <a:r>
              <a:rPr lang="en-GB" sz="4800">
                <a:solidFill>
                  <a:schemeClr val="lt1"/>
                </a:solidFill>
                <a:latin typeface="Arial Black"/>
                <a:ea typeface="Arial Black"/>
                <a:cs typeface="Arial Black"/>
                <a:sym typeface="Arial Black"/>
              </a:rPr>
              <a:t>An opportunity for refurbishment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9" name="Google Shape;387;p31">
            <a:extLst>
              <a:ext uri="{FF2B5EF4-FFF2-40B4-BE49-F238E27FC236}">
                <a16:creationId xmlns:a16="http://schemas.microsoft.com/office/drawing/2014/main" id="{40BED896-309E-42B7-B5F7-C2635B74F003}"/>
              </a:ext>
            </a:extLst>
          </p:cNvPr>
          <p:cNvSpPr txBox="1"/>
          <p:nvPr/>
        </p:nvSpPr>
        <p:spPr>
          <a:xfrm>
            <a:off x="68470" y="165833"/>
            <a:ext cx="11664461"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4800" dirty="0">
                <a:solidFill>
                  <a:schemeClr val="dk1"/>
                </a:solidFill>
                <a:latin typeface="Arial Black"/>
                <a:ea typeface="Arial Black"/>
                <a:cs typeface="Arial Black"/>
                <a:sym typeface="Arial Black"/>
              </a:rPr>
              <a:t>Building Layers</a:t>
            </a:r>
            <a:br>
              <a:rPr lang="en-GB" sz="4800" dirty="0">
                <a:solidFill>
                  <a:schemeClr val="dk1"/>
                </a:solidFill>
                <a:latin typeface="Arial Black"/>
                <a:ea typeface="Arial Black"/>
                <a:cs typeface="Arial Black"/>
                <a:sym typeface="Arial Black"/>
              </a:rPr>
            </a:br>
            <a:r>
              <a:rPr lang="en-GB" sz="4800" dirty="0">
                <a:solidFill>
                  <a:schemeClr val="dk1"/>
                </a:solidFill>
                <a:latin typeface="Arial Black"/>
                <a:ea typeface="Arial Black"/>
                <a:cs typeface="Arial Black"/>
                <a:sym typeface="Arial Black"/>
              </a:rPr>
              <a:t>An opportunity for refurbishment</a:t>
            </a:r>
            <a:endParaRPr sz="4400" dirty="0">
              <a:solidFill>
                <a:schemeClr val="dk1"/>
              </a:solidFill>
              <a:latin typeface="Calibri"/>
              <a:ea typeface="Calibri"/>
              <a:cs typeface="Calibri"/>
              <a:sym typeface="Calibri"/>
            </a:endParaRPr>
          </a:p>
        </p:txBody>
      </p:sp>
      <p:sp>
        <p:nvSpPr>
          <p:cNvPr id="10" name="Google Shape;393;p32">
            <a:extLst>
              <a:ext uri="{FF2B5EF4-FFF2-40B4-BE49-F238E27FC236}">
                <a16:creationId xmlns:a16="http://schemas.microsoft.com/office/drawing/2014/main" id="{AB064BF9-1690-4639-BD6B-8AF73FBFD085}"/>
              </a:ext>
            </a:extLst>
          </p:cNvPr>
          <p:cNvSpPr txBox="1">
            <a:spLocks/>
          </p:cNvSpPr>
          <p:nvPr/>
        </p:nvSpPr>
        <p:spPr>
          <a:xfrm>
            <a:off x="102936" y="1892807"/>
            <a:ext cx="7882824" cy="40189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90000"/>
              </a:lnSpc>
              <a:buClr>
                <a:schemeClr val="dk1"/>
              </a:buClr>
              <a:buSzPts val="2200"/>
              <a:buFont typeface="Arial"/>
              <a:buChar char="•"/>
            </a:pPr>
            <a:r>
              <a:rPr lang="en-GB" sz="2200" dirty="0"/>
              <a:t>50% of construction work – repair and refurbishment (BCIS)</a:t>
            </a:r>
          </a:p>
          <a:p>
            <a:pPr marL="228600" indent="-228600">
              <a:lnSpc>
                <a:spcPct val="90000"/>
              </a:lnSpc>
              <a:buClr>
                <a:schemeClr val="dk1"/>
              </a:buClr>
              <a:buSzPts val="2200"/>
              <a:buFont typeface="Arial"/>
              <a:buChar char="•"/>
            </a:pPr>
            <a:endParaRPr lang="en-GB" sz="2200" dirty="0"/>
          </a:p>
          <a:p>
            <a:pPr marL="228600" indent="-228600">
              <a:lnSpc>
                <a:spcPct val="90000"/>
              </a:lnSpc>
              <a:buClr>
                <a:schemeClr val="dk1"/>
              </a:buClr>
              <a:buSzPts val="2200"/>
              <a:buFont typeface="Arial"/>
              <a:buChar char="•"/>
            </a:pPr>
            <a:r>
              <a:rPr lang="en-GB" sz="2200" dirty="0"/>
              <a:t>An important part of the sector with refurbishment an important consideration before demolition or new build.</a:t>
            </a:r>
          </a:p>
          <a:p>
            <a:pPr marL="228600" indent="-228600">
              <a:lnSpc>
                <a:spcPct val="90000"/>
              </a:lnSpc>
              <a:buClr>
                <a:schemeClr val="dk1"/>
              </a:buClr>
              <a:buSzPts val="2200"/>
              <a:buFont typeface="Arial"/>
              <a:buChar char="•"/>
            </a:pPr>
            <a:endParaRPr lang="en-GB" sz="2200" dirty="0"/>
          </a:p>
          <a:p>
            <a:pPr marL="228600" indent="-228600">
              <a:lnSpc>
                <a:spcPct val="90000"/>
              </a:lnSpc>
              <a:buClr>
                <a:schemeClr val="dk1"/>
              </a:buClr>
              <a:buSzPts val="2200"/>
              <a:buFont typeface="Arial"/>
              <a:buChar char="•"/>
            </a:pPr>
            <a:r>
              <a:rPr lang="en-GB" sz="2200" dirty="0"/>
              <a:t>ICE Demolition Protocol – suggests that consideration should be given to reuse/refurbishment.</a:t>
            </a:r>
          </a:p>
          <a:p>
            <a:pPr marL="228600" indent="-228600">
              <a:lnSpc>
                <a:spcPct val="90000"/>
              </a:lnSpc>
              <a:buClr>
                <a:schemeClr val="dk1"/>
              </a:buClr>
              <a:buSzPts val="2200"/>
              <a:buFont typeface="Arial"/>
              <a:buChar char="•"/>
            </a:pPr>
            <a:endParaRPr lang="en-GB" sz="2200" dirty="0"/>
          </a:p>
          <a:p>
            <a:pPr marL="228600" indent="-228600">
              <a:lnSpc>
                <a:spcPct val="90000"/>
              </a:lnSpc>
              <a:buClr>
                <a:schemeClr val="dk1"/>
              </a:buClr>
              <a:buSzPts val="2200"/>
              <a:buFont typeface="Arial"/>
              <a:buChar char="•"/>
            </a:pPr>
            <a:r>
              <a:rPr lang="en-GB" sz="2200" dirty="0"/>
              <a:t>One study suggests that 80% of the buildings that will exist in 2050, are already built.</a:t>
            </a:r>
          </a:p>
        </p:txBody>
      </p:sp>
      <p:pic>
        <p:nvPicPr>
          <p:cNvPr id="11" name="Picture 10">
            <a:extLst>
              <a:ext uri="{FF2B5EF4-FFF2-40B4-BE49-F238E27FC236}">
                <a16:creationId xmlns:a16="http://schemas.microsoft.com/office/drawing/2014/main" id="{76503BEA-A300-4DA5-9E15-D414BD8FEB0D}"/>
              </a:ext>
            </a:extLst>
          </p:cNvPr>
          <p:cNvPicPr>
            <a:picLocks noChangeAspect="1"/>
          </p:cNvPicPr>
          <p:nvPr/>
        </p:nvPicPr>
        <p:blipFill>
          <a:blip r:embed="rId3"/>
          <a:stretch>
            <a:fillRect/>
          </a:stretch>
        </p:blipFill>
        <p:spPr>
          <a:xfrm>
            <a:off x="9077516" y="1491396"/>
            <a:ext cx="3114484" cy="44203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E2F1-37AD-42E0-9E2F-6A65E685FA97}"/>
              </a:ext>
            </a:extLst>
          </p:cNvPr>
          <p:cNvSpPr>
            <a:spLocks noGrp="1"/>
          </p:cNvSpPr>
          <p:nvPr>
            <p:ph type="title"/>
          </p:nvPr>
        </p:nvSpPr>
        <p:spPr/>
        <p:txBody>
          <a:bodyPr/>
          <a:lstStyle/>
          <a:p>
            <a:r>
              <a:rPr lang="en-GB" dirty="0"/>
              <a:t>Refurbishment</a:t>
            </a:r>
          </a:p>
        </p:txBody>
      </p:sp>
      <p:sp>
        <p:nvSpPr>
          <p:cNvPr id="3" name="Text Placeholder 2">
            <a:extLst>
              <a:ext uri="{FF2B5EF4-FFF2-40B4-BE49-F238E27FC236}">
                <a16:creationId xmlns:a16="http://schemas.microsoft.com/office/drawing/2014/main" id="{19A3B84F-A80A-4094-939F-549BD431045C}"/>
              </a:ext>
            </a:extLst>
          </p:cNvPr>
          <p:cNvSpPr>
            <a:spLocks noGrp="1"/>
          </p:cNvSpPr>
          <p:nvPr>
            <p:ph type="body" idx="1"/>
          </p:nvPr>
        </p:nvSpPr>
        <p:spPr>
          <a:xfrm>
            <a:off x="210312" y="1892807"/>
            <a:ext cx="6710993" cy="4018979"/>
          </a:xfrm>
        </p:spPr>
        <p:txBody>
          <a:bodyPr/>
          <a:lstStyle/>
          <a:p>
            <a:r>
              <a:rPr lang="en-GB" dirty="0"/>
              <a:t>Can involve minor or cosmetic renovations, but also  major repairs, extensions, adaptations through the repurposing of buildings.</a:t>
            </a:r>
          </a:p>
          <a:p>
            <a:endParaRPr lang="en-GB" dirty="0"/>
          </a:p>
          <a:p>
            <a:r>
              <a:rPr lang="en-GB" dirty="0"/>
              <a:t>By refurbishing a building – saves on the generation of waste and use of new materials</a:t>
            </a:r>
          </a:p>
          <a:p>
            <a:endParaRPr lang="en-GB" dirty="0"/>
          </a:p>
          <a:p>
            <a:r>
              <a:rPr lang="en-GB" dirty="0"/>
              <a:t>Maintains the value of the materials within the economic cycle – a circular economy principle </a:t>
            </a:r>
          </a:p>
        </p:txBody>
      </p:sp>
    </p:spTree>
    <p:extLst>
      <p:ext uri="{BB962C8B-B14F-4D97-AF65-F5344CB8AC3E}">
        <p14:creationId xmlns:p14="http://schemas.microsoft.com/office/powerpoint/2010/main" val="235957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title"/>
          </p:nvPr>
        </p:nvSpPr>
        <p:spPr>
          <a:xfrm>
            <a:off x="70104" y="1084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dirty="0"/>
              <a:t>Building Layers</a:t>
            </a:r>
            <a:endParaRPr dirty="0"/>
          </a:p>
        </p:txBody>
      </p:sp>
      <p:sp>
        <p:nvSpPr>
          <p:cNvPr id="393" name="Google Shape;393;p32"/>
          <p:cNvSpPr txBox="1">
            <a:spLocks noGrp="1"/>
          </p:cNvSpPr>
          <p:nvPr>
            <p:ph type="body" idx="1"/>
          </p:nvPr>
        </p:nvSpPr>
        <p:spPr>
          <a:xfrm>
            <a:off x="210312" y="1892807"/>
            <a:ext cx="5991196" cy="40189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GB" dirty="0"/>
              <a:t>A useful concept is the idea of building layers</a:t>
            </a:r>
          </a:p>
          <a:p>
            <a:pPr marL="228600" lvl="0" indent="-228600" algn="l" rtl="0">
              <a:lnSpc>
                <a:spcPct val="90000"/>
              </a:lnSpc>
              <a:spcBef>
                <a:spcPts val="0"/>
              </a:spcBef>
              <a:spcAft>
                <a:spcPts val="0"/>
              </a:spcAft>
              <a:buClr>
                <a:schemeClr val="dk1"/>
              </a:buClr>
              <a:buSzPts val="2200"/>
              <a:buChar char="•"/>
            </a:pPr>
            <a:endParaRPr lang="en-GB" dirty="0"/>
          </a:p>
          <a:p>
            <a:pPr marL="228600" lvl="0" indent="-228600" algn="l" rtl="0">
              <a:lnSpc>
                <a:spcPct val="90000"/>
              </a:lnSpc>
              <a:spcBef>
                <a:spcPts val="0"/>
              </a:spcBef>
              <a:spcAft>
                <a:spcPts val="0"/>
              </a:spcAft>
              <a:buClr>
                <a:schemeClr val="dk1"/>
              </a:buClr>
              <a:buSzPts val="2200"/>
              <a:buChar char="•"/>
            </a:pPr>
            <a:r>
              <a:rPr lang="en-GB" dirty="0"/>
              <a:t>Buildings consist of individual layers, each with their own expected lifespan.</a:t>
            </a:r>
          </a:p>
          <a:p>
            <a:pPr marL="228600" lvl="0" indent="-228600" algn="l" rtl="0">
              <a:lnSpc>
                <a:spcPct val="90000"/>
              </a:lnSpc>
              <a:spcBef>
                <a:spcPts val="0"/>
              </a:spcBef>
              <a:spcAft>
                <a:spcPts val="0"/>
              </a:spcAft>
              <a:buClr>
                <a:schemeClr val="dk1"/>
              </a:buClr>
              <a:buSzPts val="2200"/>
              <a:buChar char="•"/>
            </a:pPr>
            <a:endParaRPr lang="en-GB" dirty="0"/>
          </a:p>
        </p:txBody>
      </p:sp>
      <p:pic>
        <p:nvPicPr>
          <p:cNvPr id="4" name="Picture 3" descr="A picture containing object&#10;&#10;Description automatically generated">
            <a:extLst>
              <a:ext uri="{FF2B5EF4-FFF2-40B4-BE49-F238E27FC236}">
                <a16:creationId xmlns:a16="http://schemas.microsoft.com/office/drawing/2014/main" id="{0D89D0D2-9AAB-4007-B848-C90A98A23510}"/>
              </a:ext>
            </a:extLst>
          </p:cNvPr>
          <p:cNvPicPr>
            <a:picLocks noChangeAspect="1"/>
          </p:cNvPicPr>
          <p:nvPr/>
        </p:nvPicPr>
        <p:blipFill>
          <a:blip r:embed="rId3"/>
          <a:stretch>
            <a:fillRect/>
          </a:stretch>
        </p:blipFill>
        <p:spPr>
          <a:xfrm>
            <a:off x="7507215" y="1434021"/>
            <a:ext cx="4614681" cy="4285497"/>
          </a:xfrm>
          <a:prstGeom prst="rect">
            <a:avLst/>
          </a:prstGeom>
        </p:spPr>
      </p:pic>
    </p:spTree>
    <p:extLst>
      <p:ext uri="{BB962C8B-B14F-4D97-AF65-F5344CB8AC3E}">
        <p14:creationId xmlns:p14="http://schemas.microsoft.com/office/powerpoint/2010/main" val="42778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27CC-880A-4FA5-91C2-94D81BB7E034}"/>
              </a:ext>
            </a:extLst>
          </p:cNvPr>
          <p:cNvSpPr>
            <a:spLocks noGrp="1"/>
          </p:cNvSpPr>
          <p:nvPr>
            <p:ph type="title"/>
          </p:nvPr>
        </p:nvSpPr>
        <p:spPr/>
        <p:txBody>
          <a:bodyPr/>
          <a:lstStyle/>
          <a:p>
            <a:r>
              <a:rPr lang="en-GB" dirty="0"/>
              <a:t>Who should consider Building Layers approach?</a:t>
            </a:r>
          </a:p>
        </p:txBody>
      </p:sp>
      <p:sp>
        <p:nvSpPr>
          <p:cNvPr id="3" name="Text Placeholder 2">
            <a:extLst>
              <a:ext uri="{FF2B5EF4-FFF2-40B4-BE49-F238E27FC236}">
                <a16:creationId xmlns:a16="http://schemas.microsoft.com/office/drawing/2014/main" id="{BEAC30AF-48C5-41B0-912A-24224D457F4F}"/>
              </a:ext>
            </a:extLst>
          </p:cNvPr>
          <p:cNvSpPr>
            <a:spLocks noGrp="1"/>
          </p:cNvSpPr>
          <p:nvPr>
            <p:ph type="body" idx="1"/>
          </p:nvPr>
        </p:nvSpPr>
        <p:spPr>
          <a:xfrm>
            <a:off x="210312" y="1892807"/>
            <a:ext cx="6800088" cy="4018979"/>
          </a:xfrm>
        </p:spPr>
        <p:txBody>
          <a:bodyPr/>
          <a:lstStyle/>
          <a:p>
            <a:pPr marL="88900" indent="0">
              <a:buNone/>
            </a:pPr>
            <a:r>
              <a:rPr lang="en-GB" b="1" dirty="0"/>
              <a:t>An Exercise – who should give consideration to refurbishment?</a:t>
            </a:r>
          </a:p>
          <a:p>
            <a:pPr marL="88900" indent="0">
              <a:buNone/>
            </a:pPr>
            <a:endParaRPr lang="en-GB" dirty="0"/>
          </a:p>
          <a:p>
            <a:r>
              <a:rPr lang="en-GB" dirty="0"/>
              <a:t>Clients, developers, leaseholders can consider refurbishment of some of the building layers as an option.</a:t>
            </a:r>
          </a:p>
          <a:p>
            <a:endParaRPr lang="en-GB" dirty="0"/>
          </a:p>
          <a:p>
            <a:r>
              <a:rPr lang="en-GB" dirty="0"/>
              <a:t>Designers/engineers can consider the structural design of a building from the perspective of extending a building’s life beyond the proposed design use</a:t>
            </a:r>
          </a:p>
        </p:txBody>
      </p:sp>
      <p:pic>
        <p:nvPicPr>
          <p:cNvPr id="5" name="Picture 4" descr="A large building&#10;&#10;Description automatically generated">
            <a:extLst>
              <a:ext uri="{FF2B5EF4-FFF2-40B4-BE49-F238E27FC236}">
                <a16:creationId xmlns:a16="http://schemas.microsoft.com/office/drawing/2014/main" id="{55FAD2BF-1C03-4E0C-A377-5927663E5234}"/>
              </a:ext>
            </a:extLst>
          </p:cNvPr>
          <p:cNvPicPr>
            <a:picLocks noChangeAspect="1"/>
          </p:cNvPicPr>
          <p:nvPr/>
        </p:nvPicPr>
        <p:blipFill>
          <a:blip r:embed="rId3"/>
          <a:stretch>
            <a:fillRect/>
          </a:stretch>
        </p:blipFill>
        <p:spPr>
          <a:xfrm>
            <a:off x="8707120" y="822960"/>
            <a:ext cx="3484880" cy="5227320"/>
          </a:xfrm>
          <a:prstGeom prst="rect">
            <a:avLst/>
          </a:prstGeom>
        </p:spPr>
      </p:pic>
    </p:spTree>
    <p:extLst>
      <p:ext uri="{BB962C8B-B14F-4D97-AF65-F5344CB8AC3E}">
        <p14:creationId xmlns:p14="http://schemas.microsoft.com/office/powerpoint/2010/main" val="209670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A447-1951-4984-ADC9-2B206964374E}"/>
              </a:ext>
            </a:extLst>
          </p:cNvPr>
          <p:cNvSpPr>
            <a:spLocks noGrp="1"/>
          </p:cNvSpPr>
          <p:nvPr>
            <p:ph type="title"/>
          </p:nvPr>
        </p:nvSpPr>
        <p:spPr/>
        <p:txBody>
          <a:bodyPr/>
          <a:lstStyle/>
          <a:p>
            <a:r>
              <a:rPr lang="en-GB" dirty="0"/>
              <a:t>Case Study – Angel Building - London</a:t>
            </a:r>
          </a:p>
        </p:txBody>
      </p:sp>
      <p:sp>
        <p:nvSpPr>
          <p:cNvPr id="3" name="Text Placeholder 2">
            <a:extLst>
              <a:ext uri="{FF2B5EF4-FFF2-40B4-BE49-F238E27FC236}">
                <a16:creationId xmlns:a16="http://schemas.microsoft.com/office/drawing/2014/main" id="{D50C3445-DEED-41B1-BE4D-138F88A2EC9B}"/>
              </a:ext>
            </a:extLst>
          </p:cNvPr>
          <p:cNvSpPr>
            <a:spLocks noGrp="1"/>
          </p:cNvSpPr>
          <p:nvPr>
            <p:ph type="body" idx="1"/>
          </p:nvPr>
        </p:nvSpPr>
        <p:spPr>
          <a:xfrm>
            <a:off x="266583" y="1419510"/>
            <a:ext cx="6570316" cy="4018979"/>
          </a:xfrm>
        </p:spPr>
        <p:txBody>
          <a:bodyPr/>
          <a:lstStyle/>
          <a:p>
            <a:r>
              <a:rPr lang="en-GB" dirty="0"/>
              <a:t>A concrete 1970’s structure</a:t>
            </a:r>
          </a:p>
          <a:p>
            <a:r>
              <a:rPr lang="en-GB" dirty="0"/>
              <a:t>Refurbished and completed in 2010</a:t>
            </a:r>
          </a:p>
          <a:p>
            <a:r>
              <a:rPr lang="en-GB" dirty="0"/>
              <a:t>Retained concrete frame – reduced build – time, high thermal mass in concrete used to regulate air temperatures</a:t>
            </a:r>
          </a:p>
          <a:p>
            <a:r>
              <a:rPr lang="en-GB" dirty="0"/>
              <a:t>Avoided 39,500 tonnes of waste concrete and 7,500 of CO</a:t>
            </a:r>
            <a:r>
              <a:rPr lang="en-GB" baseline="-25000" dirty="0"/>
              <a:t>2</a:t>
            </a:r>
          </a:p>
          <a:p>
            <a:r>
              <a:rPr lang="en-GB" dirty="0"/>
              <a:t>BREEAM Excellent </a:t>
            </a:r>
          </a:p>
          <a:p>
            <a:endParaRPr lang="en-GB" dirty="0"/>
          </a:p>
          <a:p>
            <a:endParaRPr lang="en-GB" dirty="0"/>
          </a:p>
        </p:txBody>
      </p:sp>
      <p:pic>
        <p:nvPicPr>
          <p:cNvPr id="4" name="Picture 3">
            <a:extLst>
              <a:ext uri="{FF2B5EF4-FFF2-40B4-BE49-F238E27FC236}">
                <a16:creationId xmlns:a16="http://schemas.microsoft.com/office/drawing/2014/main" id="{F33EA478-D284-427E-851C-518FADA05C96}"/>
              </a:ext>
            </a:extLst>
          </p:cNvPr>
          <p:cNvPicPr>
            <a:picLocks noChangeAspect="1"/>
          </p:cNvPicPr>
          <p:nvPr/>
        </p:nvPicPr>
        <p:blipFill>
          <a:blip r:embed="rId3"/>
          <a:stretch>
            <a:fillRect/>
          </a:stretch>
        </p:blipFill>
        <p:spPr>
          <a:xfrm>
            <a:off x="9251647" y="1146073"/>
            <a:ext cx="2940353" cy="2151478"/>
          </a:xfrm>
          <a:prstGeom prst="rect">
            <a:avLst/>
          </a:prstGeom>
        </p:spPr>
      </p:pic>
      <p:pic>
        <p:nvPicPr>
          <p:cNvPr id="5" name="Picture 4">
            <a:extLst>
              <a:ext uri="{FF2B5EF4-FFF2-40B4-BE49-F238E27FC236}">
                <a16:creationId xmlns:a16="http://schemas.microsoft.com/office/drawing/2014/main" id="{33C3FE78-077B-4812-B57F-BAC70E9173E2}"/>
              </a:ext>
            </a:extLst>
          </p:cNvPr>
          <p:cNvPicPr>
            <a:picLocks noChangeAspect="1"/>
          </p:cNvPicPr>
          <p:nvPr/>
        </p:nvPicPr>
        <p:blipFill>
          <a:blip r:embed="rId4"/>
          <a:stretch>
            <a:fillRect/>
          </a:stretch>
        </p:blipFill>
        <p:spPr>
          <a:xfrm>
            <a:off x="9085372" y="3429000"/>
            <a:ext cx="3106628" cy="2339559"/>
          </a:xfrm>
          <a:prstGeom prst="rect">
            <a:avLst/>
          </a:prstGeom>
        </p:spPr>
      </p:pic>
      <p:sp>
        <p:nvSpPr>
          <p:cNvPr id="6" name="TextBox 5">
            <a:extLst>
              <a:ext uri="{FF2B5EF4-FFF2-40B4-BE49-F238E27FC236}">
                <a16:creationId xmlns:a16="http://schemas.microsoft.com/office/drawing/2014/main" id="{9046AFB8-6F2B-4B8F-AF9E-B8AE24EF31ED}"/>
              </a:ext>
            </a:extLst>
          </p:cNvPr>
          <p:cNvSpPr txBox="1"/>
          <p:nvPr/>
        </p:nvSpPr>
        <p:spPr>
          <a:xfrm>
            <a:off x="3764280" y="5768559"/>
            <a:ext cx="5059680" cy="369332"/>
          </a:xfrm>
          <a:prstGeom prst="rect">
            <a:avLst/>
          </a:prstGeom>
          <a:noFill/>
        </p:spPr>
        <p:txBody>
          <a:bodyPr wrap="square" rtlCol="0">
            <a:spAutoFit/>
          </a:bodyPr>
          <a:lstStyle/>
          <a:p>
            <a:r>
              <a:rPr lang="en-GB" sz="1800" dirty="0"/>
              <a:t>Information Pack on Build Life Cycle is </a:t>
            </a:r>
            <a:r>
              <a:rPr lang="en-GB" sz="1800" dirty="0">
                <a:hlinkClick r:id="rId5"/>
              </a:rPr>
              <a:t>here</a:t>
            </a:r>
            <a:endParaRPr lang="en-GB" sz="1800" dirty="0"/>
          </a:p>
        </p:txBody>
      </p:sp>
    </p:spTree>
    <p:extLst>
      <p:ext uri="{BB962C8B-B14F-4D97-AF65-F5344CB8AC3E}">
        <p14:creationId xmlns:p14="http://schemas.microsoft.com/office/powerpoint/2010/main" val="9266006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1288</Words>
  <Application>Microsoft Macintosh PowerPoint</Application>
  <PresentationFormat>Widescreen</PresentationFormat>
  <Paragraphs>86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 Black</vt:lpstr>
      <vt:lpstr>Calibri</vt:lpstr>
      <vt:lpstr>Arial</vt:lpstr>
      <vt:lpstr>Office Theme</vt:lpstr>
      <vt:lpstr>PowerPoint Presentation</vt:lpstr>
      <vt:lpstr>PowerPoint Presentation</vt:lpstr>
      <vt:lpstr>PowerPoint Presentation</vt:lpstr>
      <vt:lpstr>Building Layers An opportunity for refurbishment</vt:lpstr>
      <vt:lpstr>PowerPoint Presentation</vt:lpstr>
      <vt:lpstr>Refurbishment</vt:lpstr>
      <vt:lpstr>Building Layers</vt:lpstr>
      <vt:lpstr>Who should consider Building Layers approach?</vt:lpstr>
      <vt:lpstr>Case Study – Angel Building - London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Baird, Jim</dc:creator>
  <cp:lastModifiedBy>Linus Friedemann Reichenbach</cp:lastModifiedBy>
  <cp:revision>25</cp:revision>
  <dcterms:created xsi:type="dcterms:W3CDTF">2019-08-19T07:01:33Z</dcterms:created>
  <dcterms:modified xsi:type="dcterms:W3CDTF">2020-12-02T10:15:24Z</dcterms:modified>
</cp:coreProperties>
</file>